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124" roundtripDataSignature="AMtx7mh/N2ZOdMsCcAc6mNrvkGWRQXX+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24" Type="http://customschemas.google.com/relationships/presentationmetadata" Target="metadata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485fdfd5b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485fdfd5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752a84c20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752a84c2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752a84c20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752a84c20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752a84c20a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752a84c20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752a84c20a_0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752a84c20a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752a84c20a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2752a84c20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752a84c20a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752a84c20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752a84c20a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752a84c20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752a84c20a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752a84c20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752a84c20a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2752a84c20a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752a84c20a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752a84c20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60c6f8ef6d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60c6f8ef6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42216b98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742216b9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42216b98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42216b98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0c6f8ef6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60c6f8ef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0c6f8ef6d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60c6f8ef6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485fdfd5b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7485fdfd5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42216b98e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742216b98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60c6f8ef6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60c6f8ef6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742216b98e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742216b98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60c6f8ef6d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60c6f8ef6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60c6f8ef6d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60c6f8ef6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742216b98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742216b98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742216b98e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742216b98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42216b98e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42216b98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42216b98e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42216b98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42216b98e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42216b98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60c6f8ef6d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60c6f8ef6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60c6f8ef6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60c6f8ef6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742216b98e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742216b98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60c6f8ef6d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60c6f8ef6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742216b98e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742216b98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742216b98e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742216b98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60c6f8ef6d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60c6f8ef6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7485fdfd5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7485fdfd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60c6f8ef6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60c6f8ef6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752a84c20a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752a84c20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42216b98e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742216b98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752a84c20a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752a84c20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752a84c20a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752a84c20a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752a84c20a_0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752a84c20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752a84c20a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752a84c20a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752a84c20a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752a84c20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752a84c20a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752a84c20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752a84c20a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752a84c20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752a84c20a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752a84c20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752a84c20a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752a84c20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752a84c20a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752a84c20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42216b98e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742216b98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752a84c20a_0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752a84c20a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752a84c20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752a84c2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752a84c20a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752a84c20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752a84c20a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752a84c20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752a84c20a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752a84c20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752a84c20a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752a84c20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752a84c20a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752a84c20a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752a84c20a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752a84c20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752a84c20a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752a84c20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7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2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53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54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55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58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57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60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59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3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8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5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7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10962" r="17961" t="29118"/>
          <a:stretch/>
        </p:blipFill>
        <p:spPr>
          <a:xfrm>
            <a:off x="540533" y="314141"/>
            <a:ext cx="11110934" cy="6229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485fdfd5b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7485fdfd5b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98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200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Ejer +60°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Q de V1 a V4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Supradesnivel</a:t>
            </a:r>
            <a:r>
              <a:rPr lang="es-CL"/>
              <a:t> del ST de V1 a V4 con T negativa de V2 a V6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752a84c20a_0_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g2752a84c20a_0_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160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QS de V1 a V4 con T negativa simétrica, </a:t>
            </a:r>
            <a:r>
              <a:rPr lang="es-CL"/>
              <a:t>probable</a:t>
            </a:r>
            <a:r>
              <a:rPr lang="es-CL"/>
              <a:t> necrosis </a:t>
            </a:r>
            <a:r>
              <a:rPr lang="es-CL"/>
              <a:t>anterior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54"/>
          <p:cNvPicPr preferRelativeResize="0"/>
          <p:nvPr/>
        </p:nvPicPr>
        <p:blipFill rotWithShape="1">
          <a:blip r:embed="rId3">
            <a:alphaModFix/>
          </a:blip>
          <a:srcRect b="0" l="10269" r="17859" t="31120"/>
          <a:stretch/>
        </p:blipFill>
        <p:spPr>
          <a:xfrm>
            <a:off x="959223" y="658906"/>
            <a:ext cx="10282518" cy="5540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752a84c20a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2752a84c20a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/>
              <a:t>- Bloqueo trifascicular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/>
              <a:t>PR 280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/>
              <a:t>HBIA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/>
              <a:t>BCRD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9" name="Google Shape;689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90" name="Google Shape;690;p55"/>
          <p:cNvPicPr preferRelativeResize="0"/>
          <p:nvPr/>
        </p:nvPicPr>
        <p:blipFill rotWithShape="1">
          <a:blip r:embed="rId3">
            <a:alphaModFix/>
          </a:blip>
          <a:srcRect b="0" l="11308" r="16808" t="26609"/>
          <a:stretch/>
        </p:blipFill>
        <p:spPr>
          <a:xfrm>
            <a:off x="655906" y="306345"/>
            <a:ext cx="10880188" cy="6245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752a84c20a_0_1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g2752a84c20a_0_1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160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Q en D3 y AVF asociado a T negativa. posible necrosis inferior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56"/>
          <p:cNvPicPr preferRelativeResize="0"/>
          <p:nvPr/>
        </p:nvPicPr>
        <p:blipFill rotWithShape="1">
          <a:blip r:embed="rId3">
            <a:alphaModFix/>
          </a:blip>
          <a:srcRect b="0" l="10962" r="16231" t="26609"/>
          <a:stretch/>
        </p:blipFill>
        <p:spPr>
          <a:xfrm>
            <a:off x="785446" y="419349"/>
            <a:ext cx="10621108" cy="601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752a84c20a_0_1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2752a84c20a_0_1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con tracking ventricular a 65 lpm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13" name="Google Shape;713;p57"/>
          <p:cNvPicPr preferRelativeResize="0"/>
          <p:nvPr/>
        </p:nvPicPr>
        <p:blipFill rotWithShape="1">
          <a:blip r:embed="rId3">
            <a:alphaModFix/>
          </a:blip>
          <a:srcRect b="0" l="10845" r="14962" t="26609"/>
          <a:stretch/>
        </p:blipFill>
        <p:spPr>
          <a:xfrm>
            <a:off x="665528" y="412099"/>
            <a:ext cx="10860944" cy="604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752a84c20a_0_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g2752a84c20a_0_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Bradicardia sinusal 55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130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QS V1 a V4 con T negativa de V1 a V5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Probable necrosis naterior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58"/>
          <p:cNvPicPr preferRelativeResize="0"/>
          <p:nvPr/>
        </p:nvPicPr>
        <p:blipFill rotWithShape="1">
          <a:blip r:embed="rId3">
            <a:alphaModFix/>
          </a:blip>
          <a:srcRect b="0" l="11539" r="18713" t="31756"/>
          <a:stretch/>
        </p:blipFill>
        <p:spPr>
          <a:xfrm>
            <a:off x="694071" y="460447"/>
            <a:ext cx="10789718" cy="593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automáticamente" id="141" name="Google Shape;141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2453" y="571890"/>
            <a:ext cx="9501705" cy="571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752a84c20a_0_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g2752a84c20a_0_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marcapaso 75 lpm </a:t>
            </a:r>
            <a:r>
              <a:rPr lang="es-CL"/>
              <a:t>con</a:t>
            </a:r>
            <a:r>
              <a:rPr lang="es-CL"/>
              <a:t> tracking </a:t>
            </a:r>
            <a:r>
              <a:rPr lang="es-CL"/>
              <a:t>auricular</a:t>
            </a:r>
            <a:r>
              <a:rPr lang="es-CL"/>
              <a:t> y </a:t>
            </a:r>
            <a:r>
              <a:rPr lang="es-CL"/>
              <a:t>ventricular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59"/>
          <p:cNvPicPr preferRelativeResize="0"/>
          <p:nvPr/>
        </p:nvPicPr>
        <p:blipFill rotWithShape="1">
          <a:blip r:embed="rId3">
            <a:alphaModFix/>
          </a:blip>
          <a:srcRect b="0" l="10269" r="15306" t="26609"/>
          <a:stretch/>
        </p:blipFill>
        <p:spPr>
          <a:xfrm>
            <a:off x="897401" y="546746"/>
            <a:ext cx="10397197" cy="5764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752a84c20a_0_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g2752a84c20a_0_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120 lp,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130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Supradesnivel del ST V2 a V6, D1 y AVL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probable</a:t>
            </a:r>
            <a:r>
              <a:rPr lang="es-CL"/>
              <a:t> IAM con </a:t>
            </a:r>
            <a:r>
              <a:rPr lang="es-CL"/>
              <a:t>supradesnivel</a:t>
            </a:r>
            <a:r>
              <a:rPr lang="es-CL"/>
              <a:t> del ST </a:t>
            </a:r>
            <a:r>
              <a:rPr lang="es-CL"/>
              <a:t>anterolateral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47" name="Google Shape;747;p60"/>
          <p:cNvPicPr preferRelativeResize="0"/>
          <p:nvPr/>
        </p:nvPicPr>
        <p:blipFill rotWithShape="1">
          <a:blip r:embed="rId3">
            <a:alphaModFix/>
          </a:blip>
          <a:srcRect b="0" l="10384" r="16692" t="26609"/>
          <a:stretch/>
        </p:blipFill>
        <p:spPr>
          <a:xfrm>
            <a:off x="838200" y="459218"/>
            <a:ext cx="10663311" cy="6033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752a84c20a_0_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g2752a84c20a_0_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100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130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Supradesnivel del ST de V2 a V6, D1 y AVL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Infradesnivel del ST D2-3-AVF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Probable isquemia </a:t>
            </a:r>
            <a:r>
              <a:rPr lang="es-CL"/>
              <a:t>transmural</a:t>
            </a:r>
            <a:r>
              <a:rPr lang="es-CL"/>
              <a:t> </a:t>
            </a:r>
            <a:r>
              <a:rPr lang="es-CL"/>
              <a:t>anterolateral</a:t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 b="0" l="10846" r="16345" t="26609"/>
          <a:stretch/>
        </p:blipFill>
        <p:spPr>
          <a:xfrm>
            <a:off x="1139482" y="404452"/>
            <a:ext cx="10515600" cy="5959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752a84c20a_0_9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g2752a84c20a_0_9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nodal a 100 lpm con onda P </a:t>
            </a:r>
            <a:r>
              <a:rPr lang="es-CL"/>
              <a:t>retrógrada</a:t>
            </a:r>
            <a:r>
              <a:rPr lang="es-CL"/>
              <a:t> </a:t>
            </a:r>
            <a:r>
              <a:rPr lang="es-CL"/>
              <a:t>imbricada</a:t>
            </a:r>
            <a:r>
              <a:rPr lang="es-CL"/>
              <a:t> en el ST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+60°</a:t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975" y="398431"/>
            <a:ext cx="10910050" cy="6061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752a84c20a_0_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g2752a84c20a_0_9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75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-60°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Supradesnivel del ST en D2-D3-AVF - V5- V6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Infradesnivel  del ST en AVL - V1-V2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Cambios compatibles con infarto con </a:t>
            </a:r>
            <a:r>
              <a:rPr lang="es-CL"/>
              <a:t>supradesnivel</a:t>
            </a:r>
            <a:r>
              <a:rPr lang="es-CL"/>
              <a:t> inferolateral y </a:t>
            </a:r>
            <a:r>
              <a:rPr lang="es-CL"/>
              <a:t>posterior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60c6f8ef6d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60c6f8ef6d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Flutter auricular típico (antihorario) 70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+ 120°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Hemibloqueo </a:t>
            </a:r>
            <a:r>
              <a:rPr lang="es-CL"/>
              <a:t>izquierdo</a:t>
            </a:r>
            <a:r>
              <a:rPr lang="es-CL"/>
              <a:t> posterior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006" y="678052"/>
            <a:ext cx="10893988" cy="54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42216b98e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742216b98e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Bloqueo aurículo ventricular completo con </a:t>
            </a:r>
            <a:r>
              <a:rPr lang="es-CL"/>
              <a:t>respuesta</a:t>
            </a:r>
            <a:r>
              <a:rPr lang="es-CL"/>
              <a:t> </a:t>
            </a:r>
            <a:r>
              <a:rPr lang="es-CL"/>
              <a:t>ventricular</a:t>
            </a:r>
            <a:r>
              <a:rPr lang="es-CL"/>
              <a:t> a 44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supradesnivel del ST en pared inferior (mayor en D3 que D2)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infradesnivel en D1 - AVL, V5 y 6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, grupo, blanco, viejo&#10;&#10;Descripción generada automáticamente" id="163" name="Google Shape;16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166" y="397124"/>
            <a:ext cx="9120284" cy="606885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 txBox="1"/>
          <p:nvPr/>
        </p:nvSpPr>
        <p:spPr>
          <a:xfrm>
            <a:off x="10944072" y="4754880"/>
            <a:ext cx="81945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L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hipokalemia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42216b98e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742216b98e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Arritmia sinusal 72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120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normal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 negativa inferior y plana lateral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U presente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882" y="832939"/>
            <a:ext cx="10322276" cy="5209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0c6f8ef6d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60c6f8ef6d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Taquicardia</a:t>
            </a:r>
            <a:r>
              <a:rPr lang="es-CL"/>
              <a:t> sinusal 133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indeterminado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QRS anchos tipo BRD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Elevación del punto J &gt; 2 mm en V1-2 con imagen de “aleta de </a:t>
            </a:r>
            <a:r>
              <a:rPr lang="es-CL"/>
              <a:t>tiburón</a:t>
            </a:r>
            <a:r>
              <a:rPr lang="es-CL"/>
              <a:t>”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Brugada tipo 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, viejo, blanco&#10;&#10;Descripción generada automáticamente" id="186" name="Google Shape;186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1626" y="628315"/>
            <a:ext cx="7676775" cy="5601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0c6f8ef6d_0_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260c6f8ef6d_0_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63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160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+45°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QRS normales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485fdfd5b_0_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7485fdfd5b_0_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Taquicardia sinusal 125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 con infradesnivel del PR difuso y supradesnivel de este en AVR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Supradesnivel del ST difuso </a:t>
            </a:r>
            <a:r>
              <a:rPr lang="es-CL"/>
              <a:t>cóncavo</a:t>
            </a:r>
            <a:r>
              <a:rPr lang="es-CL"/>
              <a:t> sugerente de pericarditis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, mapa&#10;&#10;Descripción generada automáticamente" id="197" name="Google Shape;197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8995" y="654261"/>
            <a:ext cx="8954010" cy="5529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42216b98e_0_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742216b98e_0_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</a:t>
            </a:r>
            <a:r>
              <a:rPr lang="es-CL"/>
              <a:t>con</a:t>
            </a:r>
            <a:r>
              <a:rPr lang="es-CL"/>
              <a:t> extrasistolia </a:t>
            </a:r>
            <a:r>
              <a:rPr lang="es-CL"/>
              <a:t>ventricular</a:t>
            </a:r>
            <a:r>
              <a:rPr lang="es-CL"/>
              <a:t> bigeminada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180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+45°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QRS normales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automáticamente" id="208" name="Google Shape;208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32068"/>
          <a:stretch/>
        </p:blipFill>
        <p:spPr>
          <a:xfrm>
            <a:off x="765717" y="674575"/>
            <a:ext cx="10637144" cy="552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60c6f8ef6d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60c6f8ef6d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Bloqueo AV  de 2° grado 2 x 1 con ritmo ventricular a 34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angostos con imagen de BIRD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Alteraciones de la repolarización ventricular secundarios a bloqueo de rama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081" y="0"/>
            <a:ext cx="10035838" cy="677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42216b98e_0_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742216b98e_0_7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</a:t>
            </a:r>
            <a:r>
              <a:rPr lang="es-CL"/>
              <a:t>auricular</a:t>
            </a:r>
            <a:r>
              <a:rPr lang="es-CL"/>
              <a:t> con </a:t>
            </a:r>
            <a:r>
              <a:rPr lang="es-CL"/>
              <a:t>respuesta</a:t>
            </a:r>
            <a:r>
              <a:rPr lang="es-CL"/>
              <a:t> ventricular a 66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BIRD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Signos de </a:t>
            </a:r>
            <a:r>
              <a:rPr lang="es-CL"/>
              <a:t>hipertrofia</a:t>
            </a:r>
            <a:r>
              <a:rPr lang="es-CL"/>
              <a:t> </a:t>
            </a:r>
            <a:r>
              <a:rPr lang="es-CL"/>
              <a:t>ventricular</a:t>
            </a:r>
            <a:r>
              <a:rPr lang="es-CL"/>
              <a:t> izquierda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0" l="12675" r="19033" t="28233"/>
          <a:stretch/>
        </p:blipFill>
        <p:spPr>
          <a:xfrm>
            <a:off x="731520" y="360608"/>
            <a:ext cx="10396024" cy="6136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60c6f8ef6d_0_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60c6f8ef6d_0_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Bradicardia sinusal a 57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180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+15°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Ondas T </a:t>
            </a:r>
            <a:r>
              <a:rPr lang="es-CL"/>
              <a:t>negativas</a:t>
            </a:r>
            <a:r>
              <a:rPr lang="es-CL"/>
              <a:t> simétricas y profundas en pared </a:t>
            </a:r>
            <a:r>
              <a:rPr lang="es-CL"/>
              <a:t>anterolateral</a:t>
            </a:r>
            <a:r>
              <a:rPr lang="es-CL"/>
              <a:t> </a:t>
            </a:r>
            <a:r>
              <a:rPr lang="es-CL"/>
              <a:t>sugerentes</a:t>
            </a:r>
            <a:r>
              <a:rPr lang="es-CL"/>
              <a:t> de isquemia tipo Wellens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5"/>
          <p:cNvPicPr preferRelativeResize="0"/>
          <p:nvPr/>
        </p:nvPicPr>
        <p:blipFill rotWithShape="1">
          <a:blip r:embed="rId3">
            <a:alphaModFix/>
          </a:blip>
          <a:srcRect b="0" l="11769" r="18538" t="26609"/>
          <a:stretch/>
        </p:blipFill>
        <p:spPr>
          <a:xfrm>
            <a:off x="982394" y="401417"/>
            <a:ext cx="10227212" cy="605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Imagen que contiene texto, mapa&#10;&#10;Descripción generada automáticamente"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25540"/>
          <a:stretch/>
        </p:blipFill>
        <p:spPr>
          <a:xfrm>
            <a:off x="684369" y="428600"/>
            <a:ext cx="10823262" cy="5995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0c6f8ef6d_0_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60c6f8ef6d_0_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-60°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Hemibloqueo izquierda anterior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Necrosis anteroseptal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3" name="Google Shape;253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4" name="Google Shape;254;p16"/>
          <p:cNvPicPr preferRelativeResize="0"/>
          <p:nvPr/>
        </p:nvPicPr>
        <p:blipFill rotWithShape="1">
          <a:blip r:embed="rId3">
            <a:alphaModFix/>
          </a:blip>
          <a:srcRect b="0" l="10962" r="17845" t="26609"/>
          <a:stretch/>
        </p:blipFill>
        <p:spPr>
          <a:xfrm>
            <a:off x="781230" y="365125"/>
            <a:ext cx="10572570" cy="61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742216b98e_0_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2742216b98e_0_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</a:t>
            </a:r>
            <a:r>
              <a:rPr lang="es-CL"/>
              <a:t> auricular con respuesta </a:t>
            </a:r>
            <a:r>
              <a:rPr lang="es-CL"/>
              <a:t>ventricular</a:t>
            </a:r>
            <a:r>
              <a:rPr lang="es-CL"/>
              <a:t> a 108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Pobre </a:t>
            </a:r>
            <a:r>
              <a:rPr lang="es-CL"/>
              <a:t>progresión</a:t>
            </a:r>
            <a:r>
              <a:rPr lang="es-CL"/>
              <a:t> de R en precordiales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Signos de hipertrofia </a:t>
            </a:r>
            <a:r>
              <a:rPr lang="es-CL"/>
              <a:t>ventricular</a:t>
            </a:r>
            <a:r>
              <a:rPr lang="es-CL"/>
              <a:t> </a:t>
            </a:r>
            <a:r>
              <a:rPr lang="es-CL"/>
              <a:t>izquierda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6" name="Google Shape;266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67" name="Google Shape;267;p17"/>
          <p:cNvPicPr preferRelativeResize="0"/>
          <p:nvPr/>
        </p:nvPicPr>
        <p:blipFill rotWithShape="1">
          <a:blip r:embed="rId3">
            <a:alphaModFix/>
          </a:blip>
          <a:srcRect b="0" l="11423" r="17845" t="26609"/>
          <a:stretch/>
        </p:blipFill>
        <p:spPr>
          <a:xfrm>
            <a:off x="646081" y="249672"/>
            <a:ext cx="10899838" cy="6358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742216b98e_0_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742216b98e_0_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100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160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a </a:t>
            </a:r>
            <a:r>
              <a:rPr lang="es-CL"/>
              <a:t>izquierda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Q en pared anterior que sugiere secuela necrosis anterior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Bajo voltaje en precordiales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9" name="Google Shape;279;p18"/>
          <p:cNvPicPr preferRelativeResize="0"/>
          <p:nvPr/>
        </p:nvPicPr>
        <p:blipFill rotWithShape="1">
          <a:blip r:embed="rId3">
            <a:alphaModFix/>
          </a:blip>
          <a:srcRect b="0" l="10384" r="17039" t="31105"/>
          <a:stretch/>
        </p:blipFill>
        <p:spPr>
          <a:xfrm>
            <a:off x="634804" y="514307"/>
            <a:ext cx="10922391" cy="5829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742216b98e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742216b98e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160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QRS normales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T </a:t>
            </a:r>
            <a:r>
              <a:rPr lang="es-CL"/>
              <a:t>bifásica</a:t>
            </a:r>
            <a:r>
              <a:rPr lang="es-CL"/>
              <a:t> en V1-2 y negativa en V3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Sd de Wellens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1" name="Google Shape;29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 b="0" l="11308" r="17962" t="26609"/>
          <a:stretch/>
        </p:blipFill>
        <p:spPr>
          <a:xfrm>
            <a:off x="703385" y="34210"/>
            <a:ext cx="11071273" cy="6458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42216b98e_0_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742216b98e_0_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 sinusal 75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190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Ondas Q en D3 y AVF - posible necrosis inferior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4" name="Google Shape;304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5" name="Google Shape;305;p20"/>
          <p:cNvPicPr preferRelativeResize="0"/>
          <p:nvPr/>
        </p:nvPicPr>
        <p:blipFill rotWithShape="1">
          <a:blip r:embed="rId3">
            <a:alphaModFix/>
          </a:blip>
          <a:srcRect b="0" l="11192" r="18422" t="28298"/>
          <a:stretch/>
        </p:blipFill>
        <p:spPr>
          <a:xfrm>
            <a:off x="436098" y="95332"/>
            <a:ext cx="11366696" cy="651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42216b98e_0_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2742216b98e_0_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Bloqueo </a:t>
            </a:r>
            <a:r>
              <a:rPr lang="es-CL"/>
              <a:t>auriculoventricular</a:t>
            </a:r>
            <a:r>
              <a:rPr lang="es-CL"/>
              <a:t> </a:t>
            </a:r>
            <a:r>
              <a:rPr lang="es-CL"/>
              <a:t>completo</a:t>
            </a:r>
            <a:r>
              <a:rPr lang="es-CL"/>
              <a:t> con respuesta ventricular a 32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BCRD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60c6f8ef6d_0_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60c6f8ef6d_0_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auricular con respuesta ventricular a 120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+60°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QRS </a:t>
            </a:r>
            <a:r>
              <a:rPr lang="es-CL"/>
              <a:t>normales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 rotWithShape="1">
          <a:blip r:embed="rId3">
            <a:alphaModFix/>
          </a:blip>
          <a:srcRect b="0" l="12000" r="18884" t="29939"/>
          <a:stretch/>
        </p:blipFill>
        <p:spPr>
          <a:xfrm>
            <a:off x="953291" y="499595"/>
            <a:ext cx="10277826" cy="585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60c6f8ef6d_0_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260c6f8ef6d_0_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con extrasistolia </a:t>
            </a:r>
            <a:r>
              <a:rPr lang="es-CL"/>
              <a:t>ventricular</a:t>
            </a:r>
            <a:r>
              <a:rPr lang="es-CL"/>
              <a:t> bigeminada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150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+45°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8" name="Google Shape;328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9" name="Google Shape;329;p22"/>
          <p:cNvPicPr preferRelativeResize="0"/>
          <p:nvPr/>
        </p:nvPicPr>
        <p:blipFill rotWithShape="1">
          <a:blip r:embed="rId3">
            <a:alphaModFix/>
          </a:blip>
          <a:srcRect b="0" l="11192" r="18192" t="30759"/>
          <a:stretch/>
        </p:blipFill>
        <p:spPr>
          <a:xfrm>
            <a:off x="538213" y="365125"/>
            <a:ext cx="11115573" cy="61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742216b98e_0_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742216b98e_0_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auricular con </a:t>
            </a:r>
            <a:r>
              <a:rPr lang="es-CL"/>
              <a:t>respuesta</a:t>
            </a:r>
            <a:r>
              <a:rPr lang="es-CL"/>
              <a:t> </a:t>
            </a:r>
            <a:r>
              <a:rPr lang="es-CL"/>
              <a:t>ventricular</a:t>
            </a:r>
            <a:r>
              <a:rPr lang="es-CL"/>
              <a:t> a 170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+50°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</a:t>
            </a:r>
            <a:r>
              <a:rPr lang="es-CL"/>
              <a:t>ventriculares</a:t>
            </a:r>
            <a:r>
              <a:rPr lang="es-CL"/>
              <a:t> normales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1" name="Google Shape;341;p23"/>
          <p:cNvPicPr preferRelativeResize="0"/>
          <p:nvPr/>
        </p:nvPicPr>
        <p:blipFill rotWithShape="1">
          <a:blip r:embed="rId3">
            <a:alphaModFix/>
          </a:blip>
          <a:srcRect b="0" l="11423" r="18999" t="28913"/>
          <a:stretch/>
        </p:blipFill>
        <p:spPr>
          <a:xfrm>
            <a:off x="546777" y="248207"/>
            <a:ext cx="11085341" cy="636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60c6f8ef6d_0_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60c6f8ef6d_0_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auricular con </a:t>
            </a:r>
            <a:r>
              <a:rPr lang="es-CL"/>
              <a:t>respuesta</a:t>
            </a:r>
            <a:r>
              <a:rPr lang="es-CL"/>
              <a:t> ventricular a 90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+70°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BIRD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53" name="Google Shape;353;p24"/>
          <p:cNvPicPr preferRelativeResize="0"/>
          <p:nvPr/>
        </p:nvPicPr>
        <p:blipFill rotWithShape="1">
          <a:blip r:embed="rId3">
            <a:alphaModFix/>
          </a:blip>
          <a:srcRect b="0" l="11884" r="19379" t="30888"/>
          <a:stretch/>
        </p:blipFill>
        <p:spPr>
          <a:xfrm>
            <a:off x="733286" y="397515"/>
            <a:ext cx="10725443" cy="606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742216b98e_0_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742216b98e_0_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</a:t>
            </a:r>
            <a:r>
              <a:rPr lang="es-CL"/>
              <a:t> auricular con </a:t>
            </a:r>
            <a:r>
              <a:rPr lang="es-CL"/>
              <a:t>respuesta</a:t>
            </a:r>
            <a:r>
              <a:rPr lang="es-CL"/>
              <a:t> </a:t>
            </a:r>
            <a:r>
              <a:rPr lang="es-CL"/>
              <a:t>ventricular</a:t>
            </a:r>
            <a:r>
              <a:rPr lang="es-CL"/>
              <a:t> a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+45°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Signos de </a:t>
            </a:r>
            <a:r>
              <a:rPr lang="es-CL"/>
              <a:t>sobrecarga</a:t>
            </a:r>
            <a:r>
              <a:rPr lang="es-CL"/>
              <a:t> VI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65" name="Google Shape;365;p25"/>
          <p:cNvPicPr preferRelativeResize="0"/>
          <p:nvPr/>
        </p:nvPicPr>
        <p:blipFill rotWithShape="1">
          <a:blip r:embed="rId3">
            <a:alphaModFix/>
          </a:blip>
          <a:srcRect b="0" l="11884" r="18654" t="30144"/>
          <a:stretch/>
        </p:blipFill>
        <p:spPr>
          <a:xfrm>
            <a:off x="684041" y="368266"/>
            <a:ext cx="10823917" cy="612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automáticamente" id="108" name="Google Shape;10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1362" y="594701"/>
            <a:ext cx="9409276" cy="5658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742216b98e_0_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742216b98e_0_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Flutter </a:t>
            </a:r>
            <a:r>
              <a:rPr lang="es-CL"/>
              <a:t>auricular</a:t>
            </a:r>
            <a:r>
              <a:rPr lang="es-CL"/>
              <a:t> típico con </a:t>
            </a:r>
            <a:r>
              <a:rPr lang="es-CL"/>
              <a:t>respuesta</a:t>
            </a:r>
            <a:r>
              <a:rPr lang="es-CL"/>
              <a:t> </a:t>
            </a:r>
            <a:r>
              <a:rPr lang="es-CL"/>
              <a:t>ventricular</a:t>
            </a:r>
            <a:r>
              <a:rPr lang="es-CL"/>
              <a:t> 100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conducción 3 x 1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Hemibloqueo izquierdo anterior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77" name="Google Shape;377;p26"/>
          <p:cNvPicPr preferRelativeResize="0"/>
          <p:nvPr/>
        </p:nvPicPr>
        <p:blipFill rotWithShape="1">
          <a:blip r:embed="rId3">
            <a:alphaModFix/>
          </a:blip>
          <a:srcRect b="0" l="11538" r="19075" t="31110"/>
          <a:stretch/>
        </p:blipFill>
        <p:spPr>
          <a:xfrm>
            <a:off x="608358" y="355004"/>
            <a:ext cx="10975283" cy="6126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60c6f8ef6d_0_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60c6f8ef6d_0_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auricular con </a:t>
            </a:r>
            <a:r>
              <a:rPr lang="es-CL"/>
              <a:t>respuesta</a:t>
            </a:r>
            <a:r>
              <a:rPr lang="es-CL"/>
              <a:t> ventricular a 120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Q en V1-2 con SDST de V1 a V3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T negativa </a:t>
            </a:r>
            <a:r>
              <a:rPr lang="es-CL"/>
              <a:t>pared</a:t>
            </a:r>
            <a:r>
              <a:rPr lang="es-CL"/>
              <a:t> lateral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89" name="Google Shape;389;p27"/>
          <p:cNvPicPr preferRelativeResize="0"/>
          <p:nvPr/>
        </p:nvPicPr>
        <p:blipFill rotWithShape="1">
          <a:blip r:embed="rId3">
            <a:alphaModFix/>
          </a:blip>
          <a:srcRect b="0" l="11539" r="17962" t="28092"/>
          <a:stretch/>
        </p:blipFill>
        <p:spPr>
          <a:xfrm>
            <a:off x="710256" y="331415"/>
            <a:ext cx="10771487" cy="617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7485fdfd5b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7485fdfd5b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auricular con </a:t>
            </a:r>
            <a:r>
              <a:rPr lang="es-CL"/>
              <a:t>respuesta</a:t>
            </a:r>
            <a:r>
              <a:rPr lang="es-CL"/>
              <a:t> ventricular de 96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BRD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01" name="Google Shape;401;p28"/>
          <p:cNvPicPr preferRelativeResize="0"/>
          <p:nvPr/>
        </p:nvPicPr>
        <p:blipFill rotWithShape="1">
          <a:blip r:embed="rId3">
            <a:alphaModFix/>
          </a:blip>
          <a:srcRect b="0" l="11192" r="17154" t="26609"/>
          <a:stretch/>
        </p:blipFill>
        <p:spPr>
          <a:xfrm>
            <a:off x="539261" y="216189"/>
            <a:ext cx="11113478" cy="639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60c6f8ef6d_0_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260c6f8ef6d_0_5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Flutter </a:t>
            </a:r>
            <a:r>
              <a:rPr lang="es-CL"/>
              <a:t>auricular</a:t>
            </a:r>
            <a:r>
              <a:rPr lang="es-CL"/>
              <a:t> con respuesta </a:t>
            </a:r>
            <a:r>
              <a:rPr lang="es-CL"/>
              <a:t>ventricular</a:t>
            </a:r>
            <a:r>
              <a:rPr lang="es-CL"/>
              <a:t> lenta 40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-60°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Hemibloqueo izquierdo anterior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trastorno de conducción </a:t>
            </a:r>
            <a:r>
              <a:rPr lang="es-CL"/>
              <a:t>intraventricular</a:t>
            </a:r>
            <a:r>
              <a:rPr lang="es-CL"/>
              <a:t> </a:t>
            </a:r>
            <a:r>
              <a:rPr lang="es-CL"/>
              <a:t>inespecífico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13" name="Google Shape;413;p29"/>
          <p:cNvPicPr preferRelativeResize="0"/>
          <p:nvPr/>
        </p:nvPicPr>
        <p:blipFill rotWithShape="1">
          <a:blip r:embed="rId3">
            <a:alphaModFix/>
          </a:blip>
          <a:srcRect b="0" l="11192" r="18076" t="29118"/>
          <a:stretch/>
        </p:blipFill>
        <p:spPr>
          <a:xfrm>
            <a:off x="614404" y="340518"/>
            <a:ext cx="10963192" cy="617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752a84c20a_0_8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752a84c20a_0_8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</a:t>
            </a:r>
            <a:r>
              <a:rPr lang="es-CL"/>
              <a:t>auricular</a:t>
            </a:r>
            <a:r>
              <a:rPr lang="es-CL"/>
              <a:t> 90 lpm con </a:t>
            </a:r>
            <a:r>
              <a:rPr lang="es-CL"/>
              <a:t>extrasístoles</a:t>
            </a:r>
            <a:r>
              <a:rPr lang="es-CL"/>
              <a:t> </a:t>
            </a:r>
            <a:r>
              <a:rPr lang="es-CL"/>
              <a:t>ventriculares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BCRI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25" name="Google Shape;425;p30"/>
          <p:cNvPicPr preferRelativeResize="0"/>
          <p:nvPr/>
        </p:nvPicPr>
        <p:blipFill rotWithShape="1">
          <a:blip r:embed="rId3">
            <a:alphaModFix/>
          </a:blip>
          <a:srcRect b="0" l="11424" r="18076" t="28297"/>
          <a:stretch/>
        </p:blipFill>
        <p:spPr>
          <a:xfrm>
            <a:off x="694841" y="344862"/>
            <a:ext cx="10802318" cy="617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42216b98e_0_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742216b98e_0_5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Bradicardia sinusal 59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100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Eje-30°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delta presente compatible con preexcitación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752a84c20a_0_8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752a84c20a_0_8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Flutter auricular típico con conducción 3 x 1 a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+40°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37" name="Google Shape;437;p31"/>
          <p:cNvPicPr preferRelativeResize="0"/>
          <p:nvPr/>
        </p:nvPicPr>
        <p:blipFill rotWithShape="1">
          <a:blip r:embed="rId3">
            <a:alphaModFix/>
          </a:blip>
          <a:srcRect b="0" l="11538" r="17500" t="26609"/>
          <a:stretch/>
        </p:blipFill>
        <p:spPr>
          <a:xfrm>
            <a:off x="620737" y="248505"/>
            <a:ext cx="10950526" cy="636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752a84c20a_0_1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752a84c20a_0_1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Flutter auricular 3 x 1 a 65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-15°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49" name="Google Shape;449;p32"/>
          <p:cNvPicPr preferRelativeResize="0"/>
          <p:nvPr/>
        </p:nvPicPr>
        <p:blipFill rotWithShape="1">
          <a:blip r:embed="rId3">
            <a:alphaModFix/>
          </a:blip>
          <a:srcRect b="0" l="12116" r="17846" t="26609"/>
          <a:stretch/>
        </p:blipFill>
        <p:spPr>
          <a:xfrm>
            <a:off x="655906" y="232917"/>
            <a:ext cx="10880188" cy="6409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752a84c20a_0_1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752a84c20a_0_1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Taquicardia</a:t>
            </a:r>
            <a:r>
              <a:rPr lang="es-CL"/>
              <a:t> regular de complejo angosto a 150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-60°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Taquicardia</a:t>
            </a:r>
            <a:r>
              <a:rPr lang="es-CL"/>
              <a:t> </a:t>
            </a:r>
            <a:r>
              <a:rPr lang="es-CL"/>
              <a:t>supraventricular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61" name="Google Shape;461;p35"/>
          <p:cNvPicPr preferRelativeResize="0"/>
          <p:nvPr/>
        </p:nvPicPr>
        <p:blipFill rotWithShape="1">
          <a:blip r:embed="rId3">
            <a:alphaModFix/>
          </a:blip>
          <a:srcRect b="0" l="11192" r="18422" t="28297"/>
          <a:stretch/>
        </p:blipFill>
        <p:spPr>
          <a:xfrm>
            <a:off x="647114" y="304326"/>
            <a:ext cx="10972800" cy="6284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752a84c20a_0_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2752a84c20a_0_7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Bradicardia sinusal 55 lpm con trigeminismo </a:t>
            </a:r>
            <a:r>
              <a:rPr lang="es-CL"/>
              <a:t>ventricular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+40°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3" name="Google Shape;473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74" name="Google Shape;474;p36"/>
          <p:cNvPicPr preferRelativeResize="0"/>
          <p:nvPr/>
        </p:nvPicPr>
        <p:blipFill rotWithShape="1">
          <a:blip r:embed="rId3">
            <a:alphaModFix/>
          </a:blip>
          <a:srcRect b="0" l="11538" r="18422" t="29323"/>
          <a:stretch/>
        </p:blipFill>
        <p:spPr>
          <a:xfrm>
            <a:off x="323555" y="345262"/>
            <a:ext cx="11479239" cy="6512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752a84c20a_0_6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2752a84c20a_0_6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Bradicardia sinusal 50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110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delta presente compatible con preexcitación 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86" name="Google Shape;486;p37"/>
          <p:cNvPicPr preferRelativeResize="0"/>
          <p:nvPr/>
        </p:nvPicPr>
        <p:blipFill rotWithShape="1">
          <a:blip r:embed="rId3">
            <a:alphaModFix/>
          </a:blip>
          <a:srcRect b="0" l="11538" r="19114" t="29323"/>
          <a:stretch/>
        </p:blipFill>
        <p:spPr>
          <a:xfrm>
            <a:off x="450164" y="546255"/>
            <a:ext cx="11015005" cy="6311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, blanco&#10;&#10;Descripción generada automáticamente" id="119" name="Google Shape;119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30609"/>
          <a:stretch/>
        </p:blipFill>
        <p:spPr>
          <a:xfrm>
            <a:off x="698960" y="581443"/>
            <a:ext cx="10794080" cy="5684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752a84c20a_0_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2752a84c20a_0_5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75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100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Q inferior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Presencia de onda delta compatible con preexcitación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98" name="Google Shape;498;p38"/>
          <p:cNvPicPr preferRelativeResize="0"/>
          <p:nvPr/>
        </p:nvPicPr>
        <p:blipFill rotWithShape="1">
          <a:blip r:embed="rId3">
            <a:alphaModFix/>
          </a:blip>
          <a:srcRect b="0" l="11885" r="17961" t="28707"/>
          <a:stretch/>
        </p:blipFill>
        <p:spPr>
          <a:xfrm>
            <a:off x="602566" y="298262"/>
            <a:ext cx="10986868" cy="627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752a84c20a_0_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2752a84c20a_0_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180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BCRD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10" name="Google Shape;510;p39"/>
          <p:cNvPicPr preferRelativeResize="0"/>
          <p:nvPr/>
        </p:nvPicPr>
        <p:blipFill rotWithShape="1">
          <a:blip r:embed="rId3">
            <a:alphaModFix/>
          </a:blip>
          <a:srcRect b="0" l="11193" r="18654" t="26609"/>
          <a:stretch/>
        </p:blipFill>
        <p:spPr>
          <a:xfrm>
            <a:off x="675249" y="468659"/>
            <a:ext cx="10860259" cy="638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752a84c20a_0_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2752a84c20a_0_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Signos de </a:t>
            </a:r>
            <a:r>
              <a:rPr lang="es-CL"/>
              <a:t>hipertrofia</a:t>
            </a:r>
            <a:r>
              <a:rPr lang="es-CL"/>
              <a:t> </a:t>
            </a:r>
            <a:r>
              <a:rPr lang="es-CL"/>
              <a:t>ventricular</a:t>
            </a:r>
            <a:r>
              <a:rPr lang="es-CL"/>
              <a:t> </a:t>
            </a:r>
            <a:r>
              <a:rPr lang="es-CL"/>
              <a:t>izquierda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22" name="Google Shape;522;p40"/>
          <p:cNvPicPr preferRelativeResize="0"/>
          <p:nvPr/>
        </p:nvPicPr>
        <p:blipFill rotWithShape="1">
          <a:blip r:embed="rId3">
            <a:alphaModFix/>
          </a:blip>
          <a:srcRect b="0" l="11308" r="17499" t="26609"/>
          <a:stretch/>
        </p:blipFill>
        <p:spPr>
          <a:xfrm>
            <a:off x="703385" y="423104"/>
            <a:ext cx="10515600" cy="609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752a84c20a_0_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2752a84c20a_0_5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BCRI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4" name="Google Shape;534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35" name="Google Shape;535;p41"/>
          <p:cNvPicPr preferRelativeResize="0"/>
          <p:nvPr/>
        </p:nvPicPr>
        <p:blipFill rotWithShape="1">
          <a:blip r:embed="rId3">
            <a:alphaModFix/>
          </a:blip>
          <a:srcRect b="0" l="11307" r="18192" t="26609"/>
          <a:stretch/>
        </p:blipFill>
        <p:spPr>
          <a:xfrm>
            <a:off x="558018" y="174309"/>
            <a:ext cx="10795782" cy="6318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752a84c20a_0_1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2752a84c20a_0_1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+30°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 negativa de V2 a V6 simétrica </a:t>
            </a:r>
            <a:r>
              <a:rPr lang="es-CL"/>
              <a:t>sugerente</a:t>
            </a:r>
            <a:r>
              <a:rPr lang="es-CL"/>
              <a:t> de isquemia 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42"/>
          <p:cNvPicPr preferRelativeResize="0"/>
          <p:nvPr/>
        </p:nvPicPr>
        <p:blipFill rotWithShape="1">
          <a:blip r:embed="rId3">
            <a:alphaModFix/>
          </a:blip>
          <a:srcRect b="0" l="10978" r="15978" t="26609"/>
          <a:stretch/>
        </p:blipFill>
        <p:spPr>
          <a:xfrm>
            <a:off x="1391478" y="607258"/>
            <a:ext cx="9859617" cy="5569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42216b98e_0_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742216b98e_0_5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a 94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160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+90°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Complejos QRS con R&gt;S en V1 y 2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Ondas T negativas asimétricas de V1 a V4 </a:t>
            </a:r>
            <a:r>
              <a:rPr lang="es-CL"/>
              <a:t>sugerentes</a:t>
            </a:r>
            <a:r>
              <a:rPr lang="es-CL"/>
              <a:t> de sobrecarga VD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752a84c20a_0_1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2752a84c20a_0_1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75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+45°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R&gt;S en V1 y 2 sugerente de sobrega VD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 invertida de V1 a V4 que pudiera </a:t>
            </a:r>
            <a:r>
              <a:rPr lang="es-CL"/>
              <a:t>corresponder</a:t>
            </a:r>
            <a:r>
              <a:rPr lang="es-CL"/>
              <a:t> a </a:t>
            </a:r>
            <a:r>
              <a:rPr lang="es-CL"/>
              <a:t>sobrecarga</a:t>
            </a:r>
            <a:r>
              <a:rPr lang="es-CL"/>
              <a:t> y/o isquemia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8" name="Google Shape;558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59" name="Google Shape;559;p43"/>
          <p:cNvPicPr preferRelativeResize="0"/>
          <p:nvPr/>
        </p:nvPicPr>
        <p:blipFill rotWithShape="1">
          <a:blip r:embed="rId3">
            <a:alphaModFix/>
          </a:blip>
          <a:srcRect b="0" l="11538" r="16808" t="26609"/>
          <a:stretch/>
        </p:blipFill>
        <p:spPr>
          <a:xfrm>
            <a:off x="970670" y="352342"/>
            <a:ext cx="10663312" cy="614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752a84c20a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2752a84c20a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75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160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BCRD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HBIA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4"/>
          <p:cNvPicPr preferRelativeResize="0"/>
          <p:nvPr/>
        </p:nvPicPr>
        <p:blipFill rotWithShape="1">
          <a:blip r:embed="rId3">
            <a:alphaModFix/>
          </a:blip>
          <a:srcRect b="0" l="10731" r="13749" t="26609"/>
          <a:stretch/>
        </p:blipFill>
        <p:spPr>
          <a:xfrm>
            <a:off x="984737" y="322647"/>
            <a:ext cx="10902463" cy="5956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752a84c20a_0_7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2752a84c20a_0_7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75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140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-45°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QS de V1 a v4 compatible con necrosis anteroseptal antigua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45"/>
          <p:cNvPicPr preferRelativeResize="0"/>
          <p:nvPr/>
        </p:nvPicPr>
        <p:blipFill rotWithShape="1">
          <a:blip r:embed="rId3">
            <a:alphaModFix/>
          </a:blip>
          <a:srcRect b="0" l="10731" r="15539" t="26609"/>
          <a:stretch/>
        </p:blipFill>
        <p:spPr>
          <a:xfrm>
            <a:off x="970670" y="681037"/>
            <a:ext cx="10733650" cy="60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752a84c20a_0_1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2752a84c20a_0_1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75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130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+ 110 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BIRD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HBIP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3" name="Google Shape;593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94" name="Google Shape;594;p46"/>
          <p:cNvPicPr preferRelativeResize="0"/>
          <p:nvPr/>
        </p:nvPicPr>
        <p:blipFill rotWithShape="1">
          <a:blip r:embed="rId3">
            <a:alphaModFix/>
          </a:blip>
          <a:srcRect b="0" l="10269" r="15423" t="24641"/>
          <a:stretch/>
        </p:blipFill>
        <p:spPr>
          <a:xfrm>
            <a:off x="523462" y="317586"/>
            <a:ext cx="10830338" cy="6175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752a84c20a_0_1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g2752a84c20a_0_1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a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Onda </a:t>
            </a:r>
            <a:r>
              <a:rPr lang="es-CL"/>
              <a:t>delta</a:t>
            </a:r>
            <a:r>
              <a:rPr lang="es-CL"/>
              <a:t> presente </a:t>
            </a:r>
            <a:r>
              <a:rPr lang="es-CL"/>
              <a:t>concordante</a:t>
            </a:r>
            <a:r>
              <a:rPr lang="es-CL"/>
              <a:t> con preexcitación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06" name="Google Shape;606;p47"/>
          <p:cNvPicPr preferRelativeResize="0"/>
          <p:nvPr/>
        </p:nvPicPr>
        <p:blipFill rotWithShape="1">
          <a:blip r:embed="rId3">
            <a:alphaModFix/>
          </a:blip>
          <a:srcRect b="0" l="11077" r="13924" t="26609"/>
          <a:stretch/>
        </p:blipFill>
        <p:spPr>
          <a:xfrm>
            <a:off x="838200" y="436935"/>
            <a:ext cx="10876988" cy="5984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015" y="189490"/>
            <a:ext cx="10730754" cy="6453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2" name="Google Shape;612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13" name="Google Shape;613;p48"/>
          <p:cNvPicPr preferRelativeResize="0"/>
          <p:nvPr/>
        </p:nvPicPr>
        <p:blipFill rotWithShape="1">
          <a:blip r:embed="rId3">
            <a:alphaModFix/>
          </a:blip>
          <a:srcRect b="0" l="10615" r="14846" t="26609"/>
          <a:stretch/>
        </p:blipFill>
        <p:spPr>
          <a:xfrm>
            <a:off x="703385" y="317586"/>
            <a:ext cx="11155374" cy="6175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9" name="Google Shape;619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20" name="Google Shape;620;p49"/>
          <p:cNvPicPr preferRelativeResize="0"/>
          <p:nvPr/>
        </p:nvPicPr>
        <p:blipFill rotWithShape="1">
          <a:blip r:embed="rId3">
            <a:alphaModFix/>
          </a:blip>
          <a:srcRect b="0" l="10962" r="16692" t="26609"/>
          <a:stretch/>
        </p:blipFill>
        <p:spPr>
          <a:xfrm>
            <a:off x="1111347" y="421131"/>
            <a:ext cx="10621108" cy="605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752a84c20a_0_10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2752a84c20a_0_10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Fibrilación </a:t>
            </a:r>
            <a:r>
              <a:rPr lang="es-CL"/>
              <a:t>auricular</a:t>
            </a:r>
            <a:r>
              <a:rPr lang="es-CL"/>
              <a:t> a 90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BCRD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Extrasístoles</a:t>
            </a:r>
            <a:r>
              <a:rPr lang="es-CL"/>
              <a:t> ventriculares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50"/>
          <p:cNvPicPr preferRelativeResize="0"/>
          <p:nvPr/>
        </p:nvPicPr>
        <p:blipFill rotWithShape="1">
          <a:blip r:embed="rId3">
            <a:alphaModFix/>
          </a:blip>
          <a:srcRect b="0" l="10615" r="16346" t="26609"/>
          <a:stretch/>
        </p:blipFill>
        <p:spPr>
          <a:xfrm>
            <a:off x="1026941" y="236286"/>
            <a:ext cx="10515600" cy="594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752a84c20a_0_10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2752a84c20a_0_10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60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130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Eje -60°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HBIA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51"/>
          <p:cNvPicPr preferRelativeResize="0"/>
          <p:nvPr/>
        </p:nvPicPr>
        <p:blipFill rotWithShape="1">
          <a:blip r:embed="rId3">
            <a:alphaModFix/>
          </a:blip>
          <a:srcRect b="0" l="10499" r="15077" t="26609"/>
          <a:stretch/>
        </p:blipFill>
        <p:spPr>
          <a:xfrm>
            <a:off x="1083213" y="662722"/>
            <a:ext cx="10515600" cy="5830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752a84c20a_0_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g2752a84c20a_0_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Ritmo sinusal 50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130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BCRI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4" name="Google Shape;654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55" name="Google Shape;655;p52"/>
          <p:cNvPicPr preferRelativeResize="0"/>
          <p:nvPr/>
        </p:nvPicPr>
        <p:blipFill rotWithShape="1">
          <a:blip r:embed="rId3">
            <a:alphaModFix/>
          </a:blip>
          <a:srcRect b="0" l="11192" r="14385" t="26609"/>
          <a:stretch/>
        </p:blipFill>
        <p:spPr>
          <a:xfrm>
            <a:off x="1069145" y="534572"/>
            <a:ext cx="10746738" cy="595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752a84c20a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g2752a84c20a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Bradicardia sinusal 55 lpm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PR 130 mseg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HBIA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CL"/>
              <a:t>trastorno de la conducción intraventricular tipo BRD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53"/>
          <p:cNvPicPr preferRelativeResize="0"/>
          <p:nvPr/>
        </p:nvPicPr>
        <p:blipFill rotWithShape="1">
          <a:blip r:embed="rId3">
            <a:alphaModFix/>
          </a:blip>
          <a:srcRect b="0" l="11191" r="16116" t="26609"/>
          <a:stretch/>
        </p:blipFill>
        <p:spPr>
          <a:xfrm>
            <a:off x="1012874" y="397072"/>
            <a:ext cx="9973994" cy="5661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2020-06-26T15:51:53Z</dcterms:created>
  <dc:creator>Paul McNab</dc:creator>
</cp:coreProperties>
</file>