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8" r:id="rId12"/>
    <p:sldId id="269" r:id="rId13"/>
    <p:sldId id="270" r:id="rId14"/>
    <p:sldId id="271" r:id="rId15"/>
    <p:sldId id="273" r:id="rId16"/>
    <p:sldId id="272" r:id="rId1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120" d="100"/>
        <a:sy n="120" d="100"/>
      </p:scale>
      <p:origin x="0" y="19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lvl1pPr>
              <a:defRPr/>
            </a:lvl1pPr>
          </a:lstStyle>
          <a:p>
            <a:endParaRPr lang="es-CL"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D7ABE5F2-5052-440E-88CD-CAC68343102F}" type="datetimeFigureOut">
              <a:rPr lang="es-CL" smtClean="0"/>
              <a:t>12-07-2017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a:xfrm>
            <a:off x="5580112" y="6356350"/>
            <a:ext cx="3106688" cy="365125"/>
          </a:xfrm>
        </p:spPr>
        <p:txBody>
          <a:bodyPr/>
          <a:lstStyle>
            <a:lvl1pPr>
              <a:defRPr/>
            </a:lvl1pPr>
          </a:lstStyle>
          <a:p>
            <a:r>
              <a:rPr lang="es-CL" dirty="0" smtClean="0"/>
              <a:t>División de Enfermedades Cardiovasculares</a:t>
            </a:r>
            <a:endParaRPr lang="es-CL" dirty="0"/>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88" y="72008"/>
            <a:ext cx="964920" cy="1268760"/>
          </a:xfrm>
          <a:prstGeom prst="rect">
            <a:avLst/>
          </a:prstGeom>
        </p:spPr>
      </p:pic>
    </p:spTree>
    <p:extLst>
      <p:ext uri="{BB962C8B-B14F-4D97-AF65-F5344CB8AC3E}">
        <p14:creationId xmlns:p14="http://schemas.microsoft.com/office/powerpoint/2010/main" val="4014334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7ABE5F2-5052-440E-88CD-CAC68343102F}" type="datetimeFigureOut">
              <a:rPr lang="es-CL" smtClean="0"/>
              <a:t>12-07-2017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72D710B-8BA2-4405-9E73-BE5DA0EA6F7D}" type="slidenum">
              <a:rPr lang="es-CL" smtClean="0"/>
              <a:t>‹Nº›</a:t>
            </a:fld>
            <a:endParaRPr lang="es-CL"/>
          </a:p>
        </p:txBody>
      </p:sp>
    </p:spTree>
    <p:extLst>
      <p:ext uri="{BB962C8B-B14F-4D97-AF65-F5344CB8AC3E}">
        <p14:creationId xmlns:p14="http://schemas.microsoft.com/office/powerpoint/2010/main" val="1472319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7ABE5F2-5052-440E-88CD-CAC68343102F}" type="datetimeFigureOut">
              <a:rPr lang="es-CL" smtClean="0"/>
              <a:t>12-07-2017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72D710B-8BA2-4405-9E73-BE5DA0EA6F7D}" type="slidenum">
              <a:rPr lang="es-CL" smtClean="0"/>
              <a:t>‹Nº›</a:t>
            </a:fld>
            <a:endParaRPr lang="es-CL"/>
          </a:p>
        </p:txBody>
      </p:sp>
    </p:spTree>
    <p:extLst>
      <p:ext uri="{BB962C8B-B14F-4D97-AF65-F5344CB8AC3E}">
        <p14:creationId xmlns:p14="http://schemas.microsoft.com/office/powerpoint/2010/main" val="142852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7ABE5F2-5052-440E-88CD-CAC68343102F}" type="datetimeFigureOut">
              <a:rPr lang="es-CL" smtClean="0"/>
              <a:t>12-07-2017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72D710B-8BA2-4405-9E73-BE5DA0EA6F7D}" type="slidenum">
              <a:rPr lang="es-CL" smtClean="0"/>
              <a:t>‹Nº›</a:t>
            </a:fld>
            <a:endParaRPr lang="es-CL"/>
          </a:p>
        </p:txBody>
      </p:sp>
    </p:spTree>
    <p:extLst>
      <p:ext uri="{BB962C8B-B14F-4D97-AF65-F5344CB8AC3E}">
        <p14:creationId xmlns:p14="http://schemas.microsoft.com/office/powerpoint/2010/main" val="300831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7ABE5F2-5052-440E-88CD-CAC68343102F}" type="datetimeFigureOut">
              <a:rPr lang="es-CL" smtClean="0"/>
              <a:t>12-07-2017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72D710B-8BA2-4405-9E73-BE5DA0EA6F7D}" type="slidenum">
              <a:rPr lang="es-CL" smtClean="0"/>
              <a:t>‹Nº›</a:t>
            </a:fld>
            <a:endParaRPr lang="es-CL"/>
          </a:p>
        </p:txBody>
      </p:sp>
    </p:spTree>
    <p:extLst>
      <p:ext uri="{BB962C8B-B14F-4D97-AF65-F5344CB8AC3E}">
        <p14:creationId xmlns:p14="http://schemas.microsoft.com/office/powerpoint/2010/main" val="57781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D7ABE5F2-5052-440E-88CD-CAC68343102F}" type="datetimeFigureOut">
              <a:rPr lang="es-CL" smtClean="0"/>
              <a:t>12-07-2017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C72D710B-8BA2-4405-9E73-BE5DA0EA6F7D}" type="slidenum">
              <a:rPr lang="es-CL" smtClean="0"/>
              <a:t>‹Nº›</a:t>
            </a:fld>
            <a:endParaRPr lang="es-CL"/>
          </a:p>
        </p:txBody>
      </p:sp>
    </p:spTree>
    <p:extLst>
      <p:ext uri="{BB962C8B-B14F-4D97-AF65-F5344CB8AC3E}">
        <p14:creationId xmlns:p14="http://schemas.microsoft.com/office/powerpoint/2010/main" val="1201919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D7ABE5F2-5052-440E-88CD-CAC68343102F}" type="datetimeFigureOut">
              <a:rPr lang="es-CL" smtClean="0"/>
              <a:t>12-07-2017</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C72D710B-8BA2-4405-9E73-BE5DA0EA6F7D}" type="slidenum">
              <a:rPr lang="es-CL" smtClean="0"/>
              <a:t>‹Nº›</a:t>
            </a:fld>
            <a:endParaRPr lang="es-CL"/>
          </a:p>
        </p:txBody>
      </p:sp>
    </p:spTree>
    <p:extLst>
      <p:ext uri="{BB962C8B-B14F-4D97-AF65-F5344CB8AC3E}">
        <p14:creationId xmlns:p14="http://schemas.microsoft.com/office/powerpoint/2010/main" val="103346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D7ABE5F2-5052-440E-88CD-CAC68343102F}" type="datetimeFigureOut">
              <a:rPr lang="es-CL" smtClean="0"/>
              <a:t>12-07-2017</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C72D710B-8BA2-4405-9E73-BE5DA0EA6F7D}" type="slidenum">
              <a:rPr lang="es-CL" smtClean="0"/>
              <a:t>‹Nº›</a:t>
            </a:fld>
            <a:endParaRPr lang="es-CL"/>
          </a:p>
        </p:txBody>
      </p:sp>
    </p:spTree>
    <p:extLst>
      <p:ext uri="{BB962C8B-B14F-4D97-AF65-F5344CB8AC3E}">
        <p14:creationId xmlns:p14="http://schemas.microsoft.com/office/powerpoint/2010/main" val="4048233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7ABE5F2-5052-440E-88CD-CAC68343102F}" type="datetimeFigureOut">
              <a:rPr lang="es-CL" smtClean="0"/>
              <a:t>12-07-2017</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C72D710B-8BA2-4405-9E73-BE5DA0EA6F7D}" type="slidenum">
              <a:rPr lang="es-CL" smtClean="0"/>
              <a:t>‹Nº›</a:t>
            </a:fld>
            <a:endParaRPr lang="es-CL"/>
          </a:p>
        </p:txBody>
      </p:sp>
    </p:spTree>
    <p:extLst>
      <p:ext uri="{BB962C8B-B14F-4D97-AF65-F5344CB8AC3E}">
        <p14:creationId xmlns:p14="http://schemas.microsoft.com/office/powerpoint/2010/main" val="240024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7ABE5F2-5052-440E-88CD-CAC68343102F}" type="datetimeFigureOut">
              <a:rPr lang="es-CL" smtClean="0"/>
              <a:t>12-07-2017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C72D710B-8BA2-4405-9E73-BE5DA0EA6F7D}" type="slidenum">
              <a:rPr lang="es-CL" smtClean="0"/>
              <a:t>‹Nº›</a:t>
            </a:fld>
            <a:endParaRPr lang="es-CL"/>
          </a:p>
        </p:txBody>
      </p:sp>
    </p:spTree>
    <p:extLst>
      <p:ext uri="{BB962C8B-B14F-4D97-AF65-F5344CB8AC3E}">
        <p14:creationId xmlns:p14="http://schemas.microsoft.com/office/powerpoint/2010/main" val="3204115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7ABE5F2-5052-440E-88CD-CAC68343102F}" type="datetimeFigureOut">
              <a:rPr lang="es-CL" smtClean="0"/>
              <a:t>12-07-2017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C72D710B-8BA2-4405-9E73-BE5DA0EA6F7D}" type="slidenum">
              <a:rPr lang="es-CL" smtClean="0"/>
              <a:t>‹Nº›</a:t>
            </a:fld>
            <a:endParaRPr lang="es-CL"/>
          </a:p>
        </p:txBody>
      </p:sp>
    </p:spTree>
    <p:extLst>
      <p:ext uri="{BB962C8B-B14F-4D97-AF65-F5344CB8AC3E}">
        <p14:creationId xmlns:p14="http://schemas.microsoft.com/office/powerpoint/2010/main" val="643489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BE5F2-5052-440E-88CD-CAC68343102F}" type="datetimeFigureOut">
              <a:rPr lang="es-CL" smtClean="0"/>
              <a:t>12-07-2017</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D710B-8BA2-4405-9E73-BE5DA0EA6F7D}" type="slidenum">
              <a:rPr lang="es-CL" smtClean="0"/>
              <a:t>‹Nº›</a:t>
            </a:fld>
            <a:endParaRPr lang="es-CL"/>
          </a:p>
        </p:txBody>
      </p:sp>
    </p:spTree>
    <p:extLst>
      <p:ext uri="{BB962C8B-B14F-4D97-AF65-F5344CB8AC3E}">
        <p14:creationId xmlns:p14="http://schemas.microsoft.com/office/powerpoint/2010/main" val="2745397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smtClean="0"/>
              <a:t>Caso C-1</a:t>
            </a:r>
            <a:endParaRPr lang="es-CL" dirty="0"/>
          </a:p>
        </p:txBody>
      </p:sp>
      <p:sp>
        <p:nvSpPr>
          <p:cNvPr id="3" name="2 Subtítulo"/>
          <p:cNvSpPr>
            <a:spLocks noGrp="1"/>
          </p:cNvSpPr>
          <p:nvPr>
            <p:ph type="subTitle" idx="1"/>
          </p:nvPr>
        </p:nvSpPr>
        <p:spPr/>
        <p:txBody>
          <a:bodyPr/>
          <a:lstStyle/>
          <a:p>
            <a:endParaRPr lang="es-CL" dirty="0"/>
          </a:p>
        </p:txBody>
      </p:sp>
    </p:spTree>
    <p:extLst>
      <p:ext uri="{BB962C8B-B14F-4D97-AF65-F5344CB8AC3E}">
        <p14:creationId xmlns:p14="http://schemas.microsoft.com/office/powerpoint/2010/main" val="91690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352" y="1600200"/>
            <a:ext cx="8173296" cy="4525963"/>
          </a:xfrm>
        </p:spPr>
      </p:pic>
    </p:spTree>
    <p:extLst>
      <p:ext uri="{BB962C8B-B14F-4D97-AF65-F5344CB8AC3E}">
        <p14:creationId xmlns:p14="http://schemas.microsoft.com/office/powerpoint/2010/main" val="1755817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Qué indicaciones le da?</a:t>
            </a:r>
            <a:endParaRPr lang="es-CL" dirty="0"/>
          </a:p>
        </p:txBody>
      </p:sp>
      <p:sp>
        <p:nvSpPr>
          <p:cNvPr id="3" name="2 Marcador de contenido"/>
          <p:cNvSpPr>
            <a:spLocks noGrp="1"/>
          </p:cNvSpPr>
          <p:nvPr>
            <p:ph idx="1"/>
          </p:nvPr>
        </p:nvSpPr>
        <p:spPr/>
        <p:txBody>
          <a:bodyPr/>
          <a:lstStyle/>
          <a:p>
            <a:r>
              <a:rPr lang="es-CL" dirty="0" smtClean="0"/>
              <a:t>En esa fecha se indicó Dieta Hipocalórica, pobre en grasas </a:t>
            </a:r>
            <a:r>
              <a:rPr lang="es-CL" dirty="0" smtClean="0"/>
              <a:t>saturadas. </a:t>
            </a:r>
          </a:p>
          <a:p>
            <a:r>
              <a:rPr lang="es-CL" dirty="0" smtClean="0"/>
              <a:t>Ejercicio moderado (aeróbico) 3 v/semana</a:t>
            </a:r>
            <a:endParaRPr lang="es-CL" dirty="0" smtClean="0"/>
          </a:p>
          <a:p>
            <a:r>
              <a:rPr lang="es-CL" dirty="0" err="1" smtClean="0"/>
              <a:t>Enalapril</a:t>
            </a:r>
            <a:endParaRPr lang="es-CL" dirty="0" smtClean="0"/>
          </a:p>
          <a:p>
            <a:r>
              <a:rPr lang="es-CL" dirty="0" err="1" smtClean="0"/>
              <a:t>Atenolol</a:t>
            </a:r>
            <a:endParaRPr lang="es-CL" dirty="0" smtClean="0"/>
          </a:p>
          <a:p>
            <a:r>
              <a:rPr lang="es-CL" dirty="0" smtClean="0"/>
              <a:t>Aspirina</a:t>
            </a:r>
          </a:p>
          <a:p>
            <a:r>
              <a:rPr lang="es-CL" dirty="0" err="1" smtClean="0"/>
              <a:t>Atorvastatina</a:t>
            </a:r>
            <a:endParaRPr lang="es-CL" dirty="0"/>
          </a:p>
        </p:txBody>
      </p:sp>
    </p:spTree>
    <p:extLst>
      <p:ext uri="{BB962C8B-B14F-4D97-AF65-F5344CB8AC3E}">
        <p14:creationId xmlns:p14="http://schemas.microsoft.com/office/powerpoint/2010/main" val="289594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Evolución</a:t>
            </a:r>
            <a:endParaRPr lang="es-CL" dirty="0"/>
          </a:p>
        </p:txBody>
      </p:sp>
      <p:sp>
        <p:nvSpPr>
          <p:cNvPr id="3" name="2 Marcador de contenido"/>
          <p:cNvSpPr>
            <a:spLocks noGrp="1"/>
          </p:cNvSpPr>
          <p:nvPr>
            <p:ph idx="1"/>
          </p:nvPr>
        </p:nvSpPr>
        <p:spPr/>
        <p:txBody>
          <a:bodyPr/>
          <a:lstStyle/>
          <a:p>
            <a:pPr marL="0" indent="0" algn="just">
              <a:buNone/>
            </a:pPr>
            <a:r>
              <a:rPr lang="es-CL" dirty="0" smtClean="0"/>
              <a:t>El paciente se pierde de controles y reaparece en Abril de 2006 porque en las últimas semanas el dolor al pecho se presenta con esfuerzos cada vez menores.  Incluso la noche anterior a la consulta apareció en reposo y duró más de 15 min.</a:t>
            </a:r>
            <a:endParaRPr lang="es-CL" dirty="0"/>
          </a:p>
        </p:txBody>
      </p:sp>
    </p:spTree>
    <p:extLst>
      <p:ext uri="{BB962C8B-B14F-4D97-AF65-F5344CB8AC3E}">
        <p14:creationId xmlns:p14="http://schemas.microsoft.com/office/powerpoint/2010/main" val="476112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Qué le diría al paciente?</a:t>
            </a:r>
            <a:endParaRPr lang="es-CL" dirty="0"/>
          </a:p>
        </p:txBody>
      </p:sp>
      <p:sp>
        <p:nvSpPr>
          <p:cNvPr id="3" name="2 Marcador de contenido"/>
          <p:cNvSpPr>
            <a:spLocks noGrp="1"/>
          </p:cNvSpPr>
          <p:nvPr>
            <p:ph idx="1"/>
          </p:nvPr>
        </p:nvSpPr>
        <p:spPr/>
        <p:txBody>
          <a:bodyPr/>
          <a:lstStyle/>
          <a:p>
            <a:pPr marL="0" indent="0">
              <a:buNone/>
            </a:pPr>
            <a:r>
              <a:rPr lang="es-CL" dirty="0"/>
              <a:t>El cambio de características clínicas de la angina en un paciente con angina crónica estable (más intensa, más prolongada, más frecuente o ante menores esfuerzos) plantea el diagnóstico de un Síndrome Coronario Agudo (SCA). </a:t>
            </a:r>
            <a:r>
              <a:rPr lang="es-CL" dirty="0" smtClean="0"/>
              <a:t/>
            </a:r>
            <a:br>
              <a:rPr lang="es-CL" dirty="0" smtClean="0"/>
            </a:br>
            <a:r>
              <a:rPr lang="es-CL" dirty="0"/>
              <a:t>En estos casos ¿qué le dice al pacientes?</a:t>
            </a:r>
            <a:r>
              <a:rPr lang="es-CL" dirty="0" smtClean="0"/>
              <a:t/>
            </a:r>
            <a:br>
              <a:rPr lang="es-CL" dirty="0" smtClean="0"/>
            </a:br>
            <a:r>
              <a:rPr lang="es-CL" dirty="0"/>
              <a:t>¿cuál es la conducta correcta en el manejo de pacientes con este diagnóstico?</a:t>
            </a:r>
          </a:p>
        </p:txBody>
      </p:sp>
    </p:spTree>
    <p:extLst>
      <p:ext uri="{BB962C8B-B14F-4D97-AF65-F5344CB8AC3E}">
        <p14:creationId xmlns:p14="http://schemas.microsoft.com/office/powerpoint/2010/main" val="350924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normAutofit/>
          </a:bodyPr>
          <a:lstStyle/>
          <a:p>
            <a:pPr marL="0" indent="0">
              <a:buNone/>
            </a:pPr>
            <a:r>
              <a:rPr lang="es-CL" dirty="0"/>
              <a:t>El S.C.A. es una urgencia médica que incluye el Infarto al miocardio y la angina inestable.</a:t>
            </a:r>
          </a:p>
          <a:p>
            <a:pPr marL="0" indent="0">
              <a:buNone/>
            </a:pPr>
            <a:r>
              <a:rPr lang="es-CL" dirty="0"/>
              <a:t>El paciente debe ser enviado a un Servicio de urgencia para confirmar el diagnóstico y realizar los estudios y tratamientos requeridos.</a:t>
            </a:r>
          </a:p>
          <a:p>
            <a:endParaRPr lang="es-CL" dirty="0"/>
          </a:p>
        </p:txBody>
      </p:sp>
    </p:spTree>
    <p:extLst>
      <p:ext uri="{BB962C8B-B14F-4D97-AF65-F5344CB8AC3E}">
        <p14:creationId xmlns:p14="http://schemas.microsoft.com/office/powerpoint/2010/main" val="3358732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pPr marL="0" indent="0">
              <a:buNone/>
            </a:pPr>
            <a:r>
              <a:rPr lang="es-CL" dirty="0"/>
              <a:t>Ingresó en buenas condiciones. Se descartó - por ECG y enzimas - la presencia de una IAM en evolución y se indicó coronariografía que se realizó el día siguiente del ingreso.</a:t>
            </a:r>
          </a:p>
          <a:p>
            <a:endParaRPr lang="es-CL" dirty="0"/>
          </a:p>
        </p:txBody>
      </p:sp>
    </p:spTree>
    <p:extLst>
      <p:ext uri="{BB962C8B-B14F-4D97-AF65-F5344CB8AC3E}">
        <p14:creationId xmlns:p14="http://schemas.microsoft.com/office/powerpoint/2010/main" val="1920100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endParaRPr lang="es-CL"/>
          </a:p>
        </p:txBody>
      </p:sp>
      <p:pic>
        <p:nvPicPr>
          <p:cNvPr id="11" name="10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43881"/>
            <a:ext cx="4038600" cy="4038600"/>
          </a:xfrm>
        </p:spPr>
      </p:pic>
      <p:pic>
        <p:nvPicPr>
          <p:cNvPr id="10" name="9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843881"/>
            <a:ext cx="4038600" cy="4038600"/>
          </a:xfrm>
        </p:spPr>
      </p:pic>
      <p:sp>
        <p:nvSpPr>
          <p:cNvPr id="12" name="11 Rectángulo"/>
          <p:cNvSpPr/>
          <p:nvPr/>
        </p:nvSpPr>
        <p:spPr>
          <a:xfrm>
            <a:off x="467544" y="5879013"/>
            <a:ext cx="8208912" cy="646331"/>
          </a:xfrm>
          <a:prstGeom prst="rect">
            <a:avLst/>
          </a:prstGeom>
        </p:spPr>
        <p:txBody>
          <a:bodyPr wrap="square">
            <a:spAutoFit/>
          </a:bodyPr>
          <a:lstStyle/>
          <a:p>
            <a:r>
              <a:rPr lang="es-CL" dirty="0" smtClean="0"/>
              <a:t>La </a:t>
            </a:r>
            <a:r>
              <a:rPr lang="es-CL" dirty="0" err="1" smtClean="0"/>
              <a:t>Coronariografía</a:t>
            </a:r>
            <a:r>
              <a:rPr lang="es-CL" dirty="0" smtClean="0"/>
              <a:t> muestra lesiones complejas de 3 vasos</a:t>
            </a:r>
            <a:r>
              <a:rPr lang="es-CL" baseline="0" dirty="0" smtClean="0"/>
              <a:t> principales y se realizó cirugía de revascularización por </a:t>
            </a:r>
            <a:r>
              <a:rPr lang="es-CL" baseline="0" dirty="0" err="1" smtClean="0"/>
              <a:t>by-pass</a:t>
            </a:r>
            <a:r>
              <a:rPr lang="es-CL" baseline="0" dirty="0" smtClean="0"/>
              <a:t> o puente </a:t>
            </a:r>
            <a:r>
              <a:rPr lang="es-CL" baseline="0" dirty="0" err="1" smtClean="0"/>
              <a:t>aorto</a:t>
            </a:r>
            <a:r>
              <a:rPr lang="es-CL" baseline="0" dirty="0" smtClean="0"/>
              <a:t> coronario.</a:t>
            </a:r>
            <a:endParaRPr lang="es-CL" dirty="0"/>
          </a:p>
        </p:txBody>
      </p:sp>
    </p:spTree>
    <p:extLst>
      <p:ext uri="{BB962C8B-B14F-4D97-AF65-F5344CB8AC3E}">
        <p14:creationId xmlns:p14="http://schemas.microsoft.com/office/powerpoint/2010/main" val="3072825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10000"/>
          </a:bodyPr>
          <a:lstStyle/>
          <a:p>
            <a:pPr marL="0" indent="0" algn="just">
              <a:buNone/>
            </a:pPr>
            <a:r>
              <a:rPr lang="es-CL" dirty="0" smtClean="0"/>
              <a:t>Sr. Mario M., empresario de sexo masculino, de 60 años, que consulta en Junio de 1997 por historia de dos años de opresión </a:t>
            </a:r>
            <a:r>
              <a:rPr lang="es-CL" dirty="0" err="1" smtClean="0"/>
              <a:t>retroesternal</a:t>
            </a:r>
            <a:r>
              <a:rPr lang="es-CL" dirty="0" smtClean="0"/>
              <a:t>, que aparece con esfuerzos mayores (caminar 400 metros, subir escalas rápido) que desaparece rápidamente al detenerse y que no lo limita para sus actividades habituales.  Se habría iniciado hace unos dos años, pero no lo puede precisar. No ha notado cambio de las molestias en los últimos meses. Interrogado </a:t>
            </a:r>
            <a:r>
              <a:rPr lang="es-CL" dirty="0" err="1" smtClean="0"/>
              <a:t>dirigidamente</a:t>
            </a:r>
            <a:r>
              <a:rPr lang="es-CL" dirty="0" smtClean="0"/>
              <a:t>, no relata dolores prolongados ni en reposo.</a:t>
            </a:r>
          </a:p>
          <a:p>
            <a:pPr marL="0" indent="0" algn="just">
              <a:buNone/>
            </a:pPr>
            <a:r>
              <a:rPr lang="es-CL" dirty="0" smtClean="0"/>
              <a:t>Viene a control a sugerencia de su esposa.</a:t>
            </a:r>
            <a:endParaRPr lang="es-CL" dirty="0"/>
          </a:p>
        </p:txBody>
      </p:sp>
    </p:spTree>
    <p:extLst>
      <p:ext uri="{BB962C8B-B14F-4D97-AF65-F5344CB8AC3E}">
        <p14:creationId xmlns:p14="http://schemas.microsoft.com/office/powerpoint/2010/main" val="1341983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Antecedentes</a:t>
            </a:r>
            <a:endParaRPr lang="es-CL" dirty="0"/>
          </a:p>
        </p:txBody>
      </p:sp>
      <p:sp>
        <p:nvSpPr>
          <p:cNvPr id="3" name="2 Marcador de contenido"/>
          <p:cNvSpPr>
            <a:spLocks noGrp="1"/>
          </p:cNvSpPr>
          <p:nvPr>
            <p:ph idx="1"/>
          </p:nvPr>
        </p:nvSpPr>
        <p:spPr/>
        <p:txBody>
          <a:bodyPr/>
          <a:lstStyle/>
          <a:p>
            <a:r>
              <a:rPr lang="es-CL" dirty="0" smtClean="0"/>
              <a:t>Hallazgo ocasional de “presión arterial alta” en controles informales, no tratada.</a:t>
            </a:r>
          </a:p>
          <a:p>
            <a:r>
              <a:rPr lang="es-CL" dirty="0" smtClean="0"/>
              <a:t>No fuma.</a:t>
            </a:r>
          </a:p>
          <a:p>
            <a:r>
              <a:rPr lang="es-CL" dirty="0" smtClean="0"/>
              <a:t>Desconoce niveles de Colesterol o de Glicemia.</a:t>
            </a:r>
          </a:p>
        </p:txBody>
      </p:sp>
    </p:spTree>
    <p:extLst>
      <p:ext uri="{BB962C8B-B14F-4D97-AF65-F5344CB8AC3E}">
        <p14:creationId xmlns:p14="http://schemas.microsoft.com/office/powerpoint/2010/main" val="3988641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r>
              <a:rPr lang="es-CL" dirty="0" smtClean="0"/>
              <a:t>Qué hallazgos del examen físico considera importantes para el diagnóstico diferencial en este paciente?</a:t>
            </a:r>
            <a:endParaRPr lang="es-CL" dirty="0"/>
          </a:p>
        </p:txBody>
      </p:sp>
    </p:spTree>
    <p:extLst>
      <p:ext uri="{BB962C8B-B14F-4D97-AF65-F5344CB8AC3E}">
        <p14:creationId xmlns:p14="http://schemas.microsoft.com/office/powerpoint/2010/main" val="2241421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Examen físico</a:t>
            </a:r>
            <a:endParaRPr lang="es-CL" dirty="0"/>
          </a:p>
        </p:txBody>
      </p:sp>
      <p:sp>
        <p:nvSpPr>
          <p:cNvPr id="3" name="2 Marcador de contenido"/>
          <p:cNvSpPr>
            <a:spLocks noGrp="1"/>
          </p:cNvSpPr>
          <p:nvPr>
            <p:ph idx="1"/>
          </p:nvPr>
        </p:nvSpPr>
        <p:spPr/>
        <p:txBody>
          <a:bodyPr>
            <a:normAutofit lnSpcReduction="10000"/>
          </a:bodyPr>
          <a:lstStyle/>
          <a:p>
            <a:r>
              <a:rPr lang="es-CL" dirty="0" smtClean="0"/>
              <a:t>Peso: 84 kg.</a:t>
            </a:r>
          </a:p>
          <a:p>
            <a:r>
              <a:rPr lang="es-CL" dirty="0" smtClean="0"/>
              <a:t>Talla: 1,69 </a:t>
            </a:r>
            <a:r>
              <a:rPr lang="es-CL" dirty="0" err="1" smtClean="0"/>
              <a:t>mts</a:t>
            </a:r>
            <a:endParaRPr lang="es-CL" dirty="0" smtClean="0"/>
          </a:p>
          <a:p>
            <a:r>
              <a:rPr lang="es-CL" dirty="0" smtClean="0"/>
              <a:t>PA: 170/100</a:t>
            </a:r>
          </a:p>
          <a:p>
            <a:r>
              <a:rPr lang="es-CL" dirty="0" smtClean="0"/>
              <a:t>FC: 76 x min.</a:t>
            </a:r>
          </a:p>
          <a:p>
            <a:r>
              <a:rPr lang="es-CL" dirty="0" smtClean="0"/>
              <a:t>Carótidas sin soplos.</a:t>
            </a:r>
          </a:p>
          <a:p>
            <a:r>
              <a:rPr lang="es-CL" dirty="0" smtClean="0"/>
              <a:t>Auscultación </a:t>
            </a:r>
          </a:p>
          <a:p>
            <a:r>
              <a:rPr lang="es-CL" dirty="0" smtClean="0"/>
              <a:t>Examen pulmonar normal.</a:t>
            </a:r>
          </a:p>
          <a:p>
            <a:r>
              <a:rPr lang="es-CL" dirty="0" smtClean="0"/>
              <a:t>Resto de examen dentro de límites normales.</a:t>
            </a:r>
            <a:endParaRPr lang="es-CL" dirty="0"/>
          </a:p>
        </p:txBody>
      </p:sp>
      <p:pic>
        <p:nvPicPr>
          <p:cNvPr id="5" name="C1_Pista_10_trac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147363" y="4270196"/>
            <a:ext cx="609600" cy="609600"/>
          </a:xfrm>
          <a:prstGeom prst="rect">
            <a:avLst/>
          </a:prstGeom>
        </p:spPr>
      </p:pic>
    </p:spTree>
    <p:extLst>
      <p:ext uri="{BB962C8B-B14F-4D97-AF65-F5344CB8AC3E}">
        <p14:creationId xmlns:p14="http://schemas.microsoft.com/office/powerpoint/2010/main" val="3742605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75" fill="hold"/>
                                        <p:tgtEl>
                                          <p:spTgt spid="5"/>
                                        </p:tgtEl>
                                      </p:cBhvr>
                                    </p:cmd>
                                  </p:childTnLst>
                                </p:cTn>
                              </p:par>
                            </p:childTnLst>
                          </p:cTn>
                        </p:par>
                      </p:childTnLst>
                    </p:cTn>
                  </p:par>
                </p:childTnLst>
              </p:cTn>
              <p:nextCondLst>
                <p:cond evt="onClick" delay="0">
                  <p:tgtEl>
                    <p:spTgt spid="5"/>
                  </p:tgtEl>
                </p:cond>
              </p:nextCondLst>
            </p:seq>
            <p:audio>
              <p:cMediaNode vol="8000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Electrocardiograma</a:t>
            </a:r>
            <a:endParaRPr lang="es-CL"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352" y="1600200"/>
            <a:ext cx="8173296" cy="4525963"/>
          </a:xfrm>
        </p:spPr>
      </p:pic>
    </p:spTree>
    <p:extLst>
      <p:ext uri="{BB962C8B-B14F-4D97-AF65-F5344CB8AC3E}">
        <p14:creationId xmlns:p14="http://schemas.microsoft.com/office/powerpoint/2010/main" val="995794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CL" dirty="0" smtClean="0"/>
              <a:t>Cuales son sus diagnósticos iniciales?</a:t>
            </a:r>
            <a:endParaRPr lang="es-CL" dirty="0"/>
          </a:p>
        </p:txBody>
      </p:sp>
      <p:sp>
        <p:nvSpPr>
          <p:cNvPr id="3" name="2 Marcador de contenido"/>
          <p:cNvSpPr>
            <a:spLocks noGrp="1"/>
          </p:cNvSpPr>
          <p:nvPr>
            <p:ph idx="1"/>
          </p:nvPr>
        </p:nvSpPr>
        <p:spPr/>
        <p:txBody>
          <a:bodyPr/>
          <a:lstStyle/>
          <a:p>
            <a:pPr marL="0" indent="0">
              <a:buNone/>
            </a:pPr>
            <a:r>
              <a:rPr lang="es-CL" dirty="0" smtClean="0"/>
              <a:t>Por las características del dolor, en un hombre de 60 años, lo más probable es angina crónica estable.</a:t>
            </a:r>
          </a:p>
          <a:p>
            <a:endParaRPr lang="es-CL" dirty="0"/>
          </a:p>
        </p:txBody>
      </p:sp>
    </p:spTree>
    <p:extLst>
      <p:ext uri="{BB962C8B-B14F-4D97-AF65-F5344CB8AC3E}">
        <p14:creationId xmlns:p14="http://schemas.microsoft.com/office/powerpoint/2010/main" val="274733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CL" dirty="0" smtClean="0"/>
              <a:t>Qué exámenes le solicita?</a:t>
            </a:r>
            <a:endParaRPr lang="es-CL" dirty="0"/>
          </a:p>
        </p:txBody>
      </p:sp>
    </p:spTree>
    <p:extLst>
      <p:ext uri="{BB962C8B-B14F-4D97-AF65-F5344CB8AC3E}">
        <p14:creationId xmlns:p14="http://schemas.microsoft.com/office/powerpoint/2010/main" val="1147822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687721916"/>
              </p:ext>
            </p:extLst>
          </p:nvPr>
        </p:nvGraphicFramePr>
        <p:xfrm>
          <a:off x="457200" y="1600200"/>
          <a:ext cx="8229600" cy="3881120"/>
        </p:xfrm>
        <a:graphic>
          <a:graphicData uri="http://schemas.openxmlformats.org/drawingml/2006/table">
            <a:tbl>
              <a:tblPr firstRow="1" bandRow="1">
                <a:tableStyleId>{D7AC3CCA-C797-4891-BE02-D94E43425B78}</a:tableStyleId>
              </a:tblPr>
              <a:tblGrid>
                <a:gridCol w="2743200"/>
                <a:gridCol w="2743200"/>
                <a:gridCol w="2743200"/>
              </a:tblGrid>
              <a:tr h="370840">
                <a:tc>
                  <a:txBody>
                    <a:bodyPr/>
                    <a:lstStyle/>
                    <a:p>
                      <a:r>
                        <a:rPr lang="es-CL" b="0" dirty="0" smtClean="0"/>
                        <a:t>Creatinina</a:t>
                      </a:r>
                      <a:endParaRPr lang="es-CL" b="0" dirty="0"/>
                    </a:p>
                  </a:txBody>
                  <a:tcPr/>
                </a:tc>
                <a:tc>
                  <a:txBody>
                    <a:bodyPr/>
                    <a:lstStyle/>
                    <a:p>
                      <a:pPr algn="ctr"/>
                      <a:r>
                        <a:rPr lang="es-CL" b="0" dirty="0" smtClean="0"/>
                        <a:t>1,03</a:t>
                      </a:r>
                      <a:endParaRPr lang="es-CL" b="0" dirty="0"/>
                    </a:p>
                  </a:txBody>
                  <a:tcPr/>
                </a:tc>
                <a:tc>
                  <a:txBody>
                    <a:bodyPr/>
                    <a:lstStyle/>
                    <a:p>
                      <a:r>
                        <a:rPr lang="es-CL" b="0" dirty="0" smtClean="0"/>
                        <a:t>(mg/</a:t>
                      </a:r>
                      <a:r>
                        <a:rPr lang="es-CL" b="0" dirty="0" err="1" smtClean="0"/>
                        <a:t>dL</a:t>
                      </a:r>
                      <a:r>
                        <a:rPr lang="es-CL" b="0" dirty="0" smtClean="0"/>
                        <a:t>)</a:t>
                      </a:r>
                      <a:endParaRPr lang="es-CL" b="0" dirty="0"/>
                    </a:p>
                  </a:txBody>
                  <a:tcPr/>
                </a:tc>
              </a:tr>
              <a:tr h="370840">
                <a:tc>
                  <a:txBody>
                    <a:bodyPr/>
                    <a:lstStyle/>
                    <a:p>
                      <a:r>
                        <a:rPr lang="es-CL" dirty="0" smtClean="0"/>
                        <a:t>Orina</a:t>
                      </a:r>
                      <a:endParaRPr lang="es-CL" dirty="0"/>
                    </a:p>
                  </a:txBody>
                  <a:tcPr/>
                </a:tc>
                <a:tc>
                  <a:txBody>
                    <a:bodyPr/>
                    <a:lstStyle/>
                    <a:p>
                      <a:pPr algn="ctr"/>
                      <a:r>
                        <a:rPr lang="es-CL" dirty="0" smtClean="0"/>
                        <a:t>Normal</a:t>
                      </a:r>
                      <a:endParaRPr lang="es-CL" dirty="0"/>
                    </a:p>
                  </a:txBody>
                  <a:tcPr/>
                </a:tc>
                <a:tc>
                  <a:txBody>
                    <a:bodyPr/>
                    <a:lstStyle/>
                    <a:p>
                      <a:endParaRPr lang="es-CL"/>
                    </a:p>
                  </a:txBody>
                  <a:tcPr/>
                </a:tc>
              </a:tr>
              <a:tr h="370840">
                <a:tc>
                  <a:txBody>
                    <a:bodyPr/>
                    <a:lstStyle/>
                    <a:p>
                      <a:r>
                        <a:rPr lang="es-CL" dirty="0" smtClean="0"/>
                        <a:t>Colesterol Total</a:t>
                      </a:r>
                      <a:endParaRPr lang="es-CL" dirty="0"/>
                    </a:p>
                  </a:txBody>
                  <a:tcPr/>
                </a:tc>
                <a:tc>
                  <a:txBody>
                    <a:bodyPr/>
                    <a:lstStyle/>
                    <a:p>
                      <a:pPr algn="ctr"/>
                      <a:r>
                        <a:rPr lang="es-CL" dirty="0" smtClean="0"/>
                        <a:t>283</a:t>
                      </a:r>
                      <a:endParaRPr lang="es-CL" dirty="0"/>
                    </a:p>
                  </a:txBody>
                  <a:tcPr/>
                </a:tc>
                <a:tc>
                  <a:txBody>
                    <a:bodyPr/>
                    <a:lstStyle/>
                    <a:p>
                      <a:r>
                        <a:rPr lang="es-CL" dirty="0" smtClean="0"/>
                        <a:t>(mg/</a:t>
                      </a:r>
                      <a:r>
                        <a:rPr lang="es-CL" dirty="0" err="1" smtClean="0"/>
                        <a:t>dL</a:t>
                      </a:r>
                      <a:r>
                        <a:rPr lang="es-CL" dirty="0" smtClean="0"/>
                        <a:t>)</a:t>
                      </a:r>
                      <a:endParaRPr lang="es-CL" dirty="0"/>
                    </a:p>
                  </a:txBody>
                  <a:tcPr/>
                </a:tc>
              </a:tr>
              <a:tr h="370840">
                <a:tc>
                  <a:txBody>
                    <a:bodyPr/>
                    <a:lstStyle/>
                    <a:p>
                      <a:r>
                        <a:rPr lang="es-CL" dirty="0" smtClean="0"/>
                        <a:t>HDL</a:t>
                      </a:r>
                      <a:endParaRPr lang="es-CL" dirty="0"/>
                    </a:p>
                  </a:txBody>
                  <a:tcPr/>
                </a:tc>
                <a:tc>
                  <a:txBody>
                    <a:bodyPr/>
                    <a:lstStyle/>
                    <a:p>
                      <a:pPr algn="ctr"/>
                      <a:r>
                        <a:rPr lang="es-CL" dirty="0" smtClean="0"/>
                        <a:t>34</a:t>
                      </a:r>
                      <a:endParaRPr lang="es-C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(mg/</a:t>
                      </a:r>
                      <a:r>
                        <a:rPr lang="es-CL" dirty="0" err="1" smtClean="0"/>
                        <a:t>dL</a:t>
                      </a:r>
                      <a:r>
                        <a:rPr lang="es-CL" dirty="0" smtClean="0"/>
                        <a:t>)</a:t>
                      </a:r>
                    </a:p>
                  </a:txBody>
                  <a:tcPr/>
                </a:tc>
              </a:tr>
              <a:tr h="370840">
                <a:tc>
                  <a:txBody>
                    <a:bodyPr/>
                    <a:lstStyle/>
                    <a:p>
                      <a:r>
                        <a:rPr lang="es-CL" dirty="0" smtClean="0"/>
                        <a:t>LDL</a:t>
                      </a:r>
                      <a:endParaRPr lang="es-CL" dirty="0"/>
                    </a:p>
                  </a:txBody>
                  <a:tcPr/>
                </a:tc>
                <a:tc>
                  <a:txBody>
                    <a:bodyPr/>
                    <a:lstStyle/>
                    <a:p>
                      <a:pPr algn="ctr"/>
                      <a:r>
                        <a:rPr lang="es-CL" dirty="0" smtClean="0"/>
                        <a:t>158</a:t>
                      </a:r>
                      <a:endParaRPr lang="es-C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(mg/</a:t>
                      </a:r>
                      <a:r>
                        <a:rPr lang="es-CL" dirty="0" err="1" smtClean="0"/>
                        <a:t>dL</a:t>
                      </a:r>
                      <a:r>
                        <a:rPr lang="es-CL" dirty="0" smtClean="0"/>
                        <a:t>)</a:t>
                      </a:r>
                    </a:p>
                  </a:txBody>
                  <a:tcPr/>
                </a:tc>
              </a:tr>
              <a:tr h="370840">
                <a:tc>
                  <a:txBody>
                    <a:bodyPr/>
                    <a:lstStyle/>
                    <a:p>
                      <a:r>
                        <a:rPr lang="es-CL" dirty="0" smtClean="0"/>
                        <a:t>Triglicéridos</a:t>
                      </a:r>
                      <a:endParaRPr lang="es-CL" dirty="0"/>
                    </a:p>
                  </a:txBody>
                  <a:tcPr/>
                </a:tc>
                <a:tc>
                  <a:txBody>
                    <a:bodyPr/>
                    <a:lstStyle/>
                    <a:p>
                      <a:pPr algn="ctr"/>
                      <a:r>
                        <a:rPr lang="es-CL" dirty="0" smtClean="0"/>
                        <a:t>485</a:t>
                      </a:r>
                      <a:endParaRPr lang="es-C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(mg/</a:t>
                      </a:r>
                      <a:r>
                        <a:rPr lang="es-CL" dirty="0" err="1" smtClean="0"/>
                        <a:t>dL</a:t>
                      </a:r>
                      <a:r>
                        <a:rPr lang="es-CL" dirty="0" smtClean="0"/>
                        <a:t>)</a:t>
                      </a:r>
                    </a:p>
                  </a:txBody>
                  <a:tcPr/>
                </a:tc>
              </a:tr>
              <a:tr h="370840">
                <a:tc>
                  <a:txBody>
                    <a:bodyPr/>
                    <a:lstStyle/>
                    <a:p>
                      <a:r>
                        <a:rPr lang="es-CL" dirty="0" smtClean="0"/>
                        <a:t>Glicemia</a:t>
                      </a:r>
                      <a:endParaRPr lang="es-CL" dirty="0"/>
                    </a:p>
                  </a:txBody>
                  <a:tcPr/>
                </a:tc>
                <a:tc>
                  <a:txBody>
                    <a:bodyPr/>
                    <a:lstStyle/>
                    <a:p>
                      <a:pPr algn="ctr"/>
                      <a:r>
                        <a:rPr lang="es-CL" dirty="0" smtClean="0"/>
                        <a:t>102</a:t>
                      </a:r>
                      <a:endParaRPr lang="es-C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(mg/</a:t>
                      </a:r>
                      <a:r>
                        <a:rPr lang="es-CL" dirty="0" err="1" smtClean="0"/>
                        <a:t>dL</a:t>
                      </a:r>
                      <a:r>
                        <a:rPr lang="es-CL" dirty="0" smtClean="0"/>
                        <a:t>)</a:t>
                      </a:r>
                    </a:p>
                  </a:txBody>
                  <a:tcPr/>
                </a:tc>
              </a:tr>
              <a:tr h="370840">
                <a:tc>
                  <a:txBody>
                    <a:bodyPr/>
                    <a:lstStyle/>
                    <a:p>
                      <a:r>
                        <a:rPr lang="es-CL" dirty="0" smtClean="0"/>
                        <a:t>Ácido</a:t>
                      </a:r>
                      <a:r>
                        <a:rPr lang="es-CL" baseline="0" dirty="0" smtClean="0"/>
                        <a:t> </a:t>
                      </a:r>
                      <a:r>
                        <a:rPr lang="es-CL" baseline="0" dirty="0" err="1" smtClean="0"/>
                        <a:t>Urico</a:t>
                      </a:r>
                      <a:endParaRPr lang="es-CL" dirty="0"/>
                    </a:p>
                  </a:txBody>
                  <a:tcPr/>
                </a:tc>
                <a:tc>
                  <a:txBody>
                    <a:bodyPr/>
                    <a:lstStyle/>
                    <a:p>
                      <a:pPr algn="ctr"/>
                      <a:r>
                        <a:rPr lang="es-CL" dirty="0" smtClean="0"/>
                        <a:t>7,6</a:t>
                      </a:r>
                      <a:endParaRPr lang="es-C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(mg/</a:t>
                      </a:r>
                      <a:r>
                        <a:rPr lang="es-CL" dirty="0" err="1" smtClean="0"/>
                        <a:t>dL</a:t>
                      </a:r>
                      <a:r>
                        <a:rPr lang="es-CL" dirty="0" smtClean="0"/>
                        <a:t>)</a:t>
                      </a:r>
                    </a:p>
                  </a:txBody>
                  <a:tcPr/>
                </a:tc>
              </a:tr>
              <a:tr h="370840">
                <a:tc>
                  <a:txBody>
                    <a:bodyPr/>
                    <a:lstStyle/>
                    <a:p>
                      <a:r>
                        <a:rPr lang="es-CL" dirty="0" smtClean="0"/>
                        <a:t>Test de Esfuerzo</a:t>
                      </a:r>
                      <a:endParaRPr lang="es-CL" dirty="0"/>
                    </a:p>
                  </a:txBody>
                  <a:tcPr/>
                </a:tc>
                <a:tc gridSpan="2">
                  <a:txBody>
                    <a:bodyPr/>
                    <a:lstStyle/>
                    <a:p>
                      <a:r>
                        <a:rPr lang="es-CL" dirty="0" smtClean="0"/>
                        <a:t>Caminó 9:50 min y se detuvo por agotamiento.  Superó su FC</a:t>
                      </a:r>
                      <a:r>
                        <a:rPr lang="es-CL" baseline="0" dirty="0" smtClean="0"/>
                        <a:t> máx.  Presentó opresión esternal similar a </a:t>
                      </a:r>
                      <a:r>
                        <a:rPr lang="es-CL" baseline="0" dirty="0" smtClean="0"/>
                        <a:t>la descrita (ver).  </a:t>
                      </a:r>
                      <a:r>
                        <a:rPr lang="es-CL" baseline="0" dirty="0" smtClean="0"/>
                        <a:t>La PA máxima fue de 210/110 </a:t>
                      </a:r>
                      <a:r>
                        <a:rPr lang="es-CL" baseline="0" dirty="0" err="1" smtClean="0"/>
                        <a:t>mmHg</a:t>
                      </a:r>
                      <a:r>
                        <a:rPr lang="es-CL" baseline="0" dirty="0" smtClean="0"/>
                        <a:t>.</a:t>
                      </a:r>
                      <a:endParaRPr lang="es-CL" dirty="0"/>
                    </a:p>
                  </a:txBody>
                  <a:tcPr/>
                </a:tc>
                <a:tc hMerge="1">
                  <a:txBody>
                    <a:bodyPr/>
                    <a:lstStyle/>
                    <a:p>
                      <a:endParaRPr lang="es-CL" dirty="0"/>
                    </a:p>
                  </a:txBody>
                  <a:tcPr/>
                </a:tc>
              </a:tr>
            </a:tbl>
          </a:graphicData>
        </a:graphic>
      </p:graphicFrame>
    </p:spTree>
    <p:extLst>
      <p:ext uri="{BB962C8B-B14F-4D97-AF65-F5344CB8AC3E}">
        <p14:creationId xmlns:p14="http://schemas.microsoft.com/office/powerpoint/2010/main" val="4142766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509</Words>
  <Application>Microsoft Office PowerPoint</Application>
  <PresentationFormat>Presentación en pantalla (4:3)</PresentationFormat>
  <Paragraphs>61</Paragraphs>
  <Slides>16</Slides>
  <Notes>0</Notes>
  <HiddenSlides>0</HiddenSlides>
  <MMClips>1</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Caso C-1</vt:lpstr>
      <vt:lpstr>Presentación de PowerPoint</vt:lpstr>
      <vt:lpstr>Antecedentes</vt:lpstr>
      <vt:lpstr>Presentación de PowerPoint</vt:lpstr>
      <vt:lpstr>Examen físico</vt:lpstr>
      <vt:lpstr>Electrocardiograma</vt:lpstr>
      <vt:lpstr>Cuales son sus diagnósticos iniciales?</vt:lpstr>
      <vt:lpstr>Presentación de PowerPoint</vt:lpstr>
      <vt:lpstr>Presentación de PowerPoint</vt:lpstr>
      <vt:lpstr>Presentación de PowerPoint</vt:lpstr>
      <vt:lpstr>Qué indicaciones le da?</vt:lpstr>
      <vt:lpstr>Evolución</vt:lpstr>
      <vt:lpstr>Qué le diría al paciente?</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Gladys Flores</dc:creator>
  <cp:lastModifiedBy>Gladys Flores</cp:lastModifiedBy>
  <cp:revision>13</cp:revision>
  <dcterms:created xsi:type="dcterms:W3CDTF">2016-05-10T13:10:10Z</dcterms:created>
  <dcterms:modified xsi:type="dcterms:W3CDTF">2017-07-12T18:32:25Z</dcterms:modified>
</cp:coreProperties>
</file>