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3" r:id="rId22"/>
    <p:sldId id="276" r:id="rId23"/>
    <p:sldId id="278" r:id="rId24"/>
    <p:sldId id="279" r:id="rId2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636F-56D5-4473-B31B-62C74B02C3E5}" type="datetimeFigureOut">
              <a:rPr lang="es-CL" smtClean="0"/>
              <a:t>28-07-2017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E35-18E0-4906-810C-E01C1DC717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24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636F-56D5-4473-B31B-62C74B02C3E5}" type="datetimeFigureOut">
              <a:rPr lang="es-CL" smtClean="0"/>
              <a:t>28-07-2017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E35-18E0-4906-810C-E01C1DC717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759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636F-56D5-4473-B31B-62C74B02C3E5}" type="datetimeFigureOut">
              <a:rPr lang="es-CL" smtClean="0"/>
              <a:t>28-07-2017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E35-18E0-4906-810C-E01C1DC717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563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636F-56D5-4473-B31B-62C74B02C3E5}" type="datetimeFigureOut">
              <a:rPr lang="es-CL" smtClean="0"/>
              <a:t>28-07-2017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E35-18E0-4906-810C-E01C1DC717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626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636F-56D5-4473-B31B-62C74B02C3E5}" type="datetimeFigureOut">
              <a:rPr lang="es-CL" smtClean="0"/>
              <a:t>28-07-2017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E35-18E0-4906-810C-E01C1DC717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868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636F-56D5-4473-B31B-62C74B02C3E5}" type="datetimeFigureOut">
              <a:rPr lang="es-CL" smtClean="0"/>
              <a:t>28-07-2017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E35-18E0-4906-810C-E01C1DC717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179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636F-56D5-4473-B31B-62C74B02C3E5}" type="datetimeFigureOut">
              <a:rPr lang="es-CL" smtClean="0"/>
              <a:t>28-07-2017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E35-18E0-4906-810C-E01C1DC717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306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636F-56D5-4473-B31B-62C74B02C3E5}" type="datetimeFigureOut">
              <a:rPr lang="es-CL" smtClean="0"/>
              <a:t>28-07-2017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E35-18E0-4906-810C-E01C1DC717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253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636F-56D5-4473-B31B-62C74B02C3E5}" type="datetimeFigureOut">
              <a:rPr lang="es-CL" smtClean="0"/>
              <a:t>28-07-2017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E35-18E0-4906-810C-E01C1DC717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681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636F-56D5-4473-B31B-62C74B02C3E5}" type="datetimeFigureOut">
              <a:rPr lang="es-CL" smtClean="0"/>
              <a:t>28-07-2017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E35-18E0-4906-810C-E01C1DC717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3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636F-56D5-4473-B31B-62C74B02C3E5}" type="datetimeFigureOut">
              <a:rPr lang="es-CL" smtClean="0"/>
              <a:t>28-07-2017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E35-18E0-4906-810C-E01C1DC717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291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D636F-56D5-4473-B31B-62C74B02C3E5}" type="datetimeFigureOut">
              <a:rPr lang="es-CL" smtClean="0"/>
              <a:t>28-07-2017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7E35-18E0-4906-810C-E01C1DC717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926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Profilaxis%20EI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Caso D-3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356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Considerando </a:t>
            </a:r>
            <a:r>
              <a:rPr lang="es-CL" dirty="0"/>
              <a:t>los hallazgos, ¿que conducta le habría parecido más apropiada?</a:t>
            </a:r>
          </a:p>
        </p:txBody>
      </p:sp>
    </p:spTree>
    <p:extLst>
      <p:ext uri="{BB962C8B-B14F-4D97-AF65-F5344CB8AC3E}">
        <p14:creationId xmlns:p14="http://schemas.microsoft.com/office/powerpoint/2010/main" val="1501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En esta paciente se confirmó una insuficiencia mitral moderada por prolapso de ambos velos, sin dilatación significativa de cavidades cardiacas (AI y VI</a:t>
            </a:r>
            <a:r>
              <a:rPr lang="es-CL" dirty="0" smtClean="0"/>
              <a:t>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555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¿Que indicaciones le habría dado?</a:t>
            </a:r>
          </a:p>
        </p:txBody>
      </p:sp>
    </p:spTree>
    <p:extLst>
      <p:ext uri="{BB962C8B-B14F-4D97-AF65-F5344CB8AC3E}">
        <p14:creationId xmlns:p14="http://schemas.microsoft.com/office/powerpoint/2010/main" val="4897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Una vez confirmado el diagnóstico, en ausencia de síntomas y de crecimiento de cavidades, debe reforzarse la educación sobre la evolución natural de la enfermedad y las medidas preventivas (tipo de actividad </a:t>
            </a:r>
            <a:r>
              <a:rPr lang="es-CL" dirty="0" smtClean="0"/>
              <a:t>física,</a:t>
            </a:r>
            <a:r>
              <a:rPr lang="es-CL" dirty="0"/>
              <a:t> </a:t>
            </a:r>
            <a:r>
              <a:rPr lang="es-CL" dirty="0">
                <a:hlinkClick r:id="rId2" action="ppaction://hlinkfile"/>
              </a:rPr>
              <a:t>prevención de endocarditis </a:t>
            </a:r>
            <a:r>
              <a:rPr lang="es-CL" dirty="0" smtClean="0">
                <a:hlinkClick r:id="rId2" action="ppaction://hlinkfile"/>
              </a:rPr>
              <a:t>infecciosa</a:t>
            </a:r>
            <a:r>
              <a:rPr lang="es-CL" dirty="0">
                <a:hlinkClick r:id="rId2" action="ppaction://hlinkfile"/>
              </a:rPr>
              <a:t> (</a:t>
            </a:r>
            <a:r>
              <a:rPr lang="es-CL" dirty="0" smtClean="0">
                <a:hlinkClick r:id="rId2" action="ppaction://hlinkfile"/>
              </a:rPr>
              <a:t>PDF</a:t>
            </a:r>
            <a:r>
              <a:rPr lang="es-CL" dirty="0" smtClean="0"/>
              <a:t>) </a:t>
            </a:r>
            <a:r>
              <a:rPr lang="es-CL" dirty="0"/>
              <a:t>y citarla a un control en 4-6 meses.</a:t>
            </a:r>
          </a:p>
        </p:txBody>
      </p:sp>
    </p:spTree>
    <p:extLst>
      <p:ext uri="{BB962C8B-B14F-4D97-AF65-F5344CB8AC3E}">
        <p14:creationId xmlns:p14="http://schemas.microsoft.com/office/powerpoint/2010/main" val="32982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/>
              <a:t>Evolución natural y complicaciones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CL" dirty="0"/>
              <a:t/>
            </a:r>
            <a:br>
              <a:rPr lang="es-CL" dirty="0"/>
            </a:br>
            <a:r>
              <a:rPr lang="es-CL" sz="8000" dirty="0"/>
              <a:t>Es difícil generalizar sobre la evolución de los pacientes con “insuficiencia mitral</a:t>
            </a:r>
            <a:r>
              <a:rPr lang="es-CL" sz="8000" dirty="0" smtClean="0"/>
              <a:t>” (IM), </a:t>
            </a:r>
            <a:r>
              <a:rPr lang="es-CL" sz="8000" dirty="0"/>
              <a:t>considerando la variedad de etiologías y su interdependencia con el compromiso de la función de VI</a:t>
            </a:r>
            <a:r>
              <a:rPr lang="es-CL" sz="8000" dirty="0" smtClean="0"/>
              <a:t>.</a:t>
            </a:r>
          </a:p>
          <a:p>
            <a:pPr marL="0" indent="0" algn="just">
              <a:buNone/>
            </a:pPr>
            <a:r>
              <a:rPr lang="es-CL" sz="8000" dirty="0" smtClean="0"/>
              <a:t>Los </a:t>
            </a:r>
            <a:r>
              <a:rPr lang="es-CL" sz="8000" dirty="0"/>
              <a:t>pacientes con </a:t>
            </a:r>
            <a:r>
              <a:rPr lang="es-CL" sz="8000" dirty="0" smtClean="0"/>
              <a:t>IM </a:t>
            </a:r>
            <a:r>
              <a:rPr lang="es-CL" sz="8000" dirty="0"/>
              <a:t>crónica, en general tienen una lenta progresión de su enfermedad y la toleran </a:t>
            </a:r>
            <a:r>
              <a:rPr lang="es-CL" sz="8000" dirty="0" smtClean="0"/>
              <a:t>bien </a:t>
            </a:r>
            <a:r>
              <a:rPr lang="es-CL" sz="8000" dirty="0"/>
              <a:t>durante años. </a:t>
            </a:r>
            <a:r>
              <a:rPr lang="es-CL" sz="8000" dirty="0" smtClean="0"/>
              <a:t>Sin embargo, la </a:t>
            </a:r>
            <a:r>
              <a:rPr lang="es-CL" sz="8000" dirty="0"/>
              <a:t>mayoría de los pacientes con </a:t>
            </a:r>
            <a:r>
              <a:rPr lang="es-CL" sz="8000" dirty="0" smtClean="0"/>
              <a:t>IM </a:t>
            </a:r>
            <a:r>
              <a:rPr lang="es-CL" sz="8000" dirty="0"/>
              <a:t>significativa desarrollan síntomas o falla ventricular izquierda en el largo plazo: a los 10 años un 90% de ellos se han operado o han fallecido. Este pronóstico es peor cuando los pacientes tienen síntomas de insuficiencia </a:t>
            </a:r>
            <a:r>
              <a:rPr lang="es-CL" sz="8000" dirty="0" smtClean="0"/>
              <a:t>cardíaca </a:t>
            </a:r>
            <a:r>
              <a:rPr lang="es-CL" sz="8000" dirty="0"/>
              <a:t>o su FE es &lt; 60</a:t>
            </a:r>
            <a:r>
              <a:rPr lang="es-CL" sz="8000" dirty="0" smtClean="0"/>
              <a:t>%.</a:t>
            </a:r>
          </a:p>
          <a:p>
            <a:pPr marL="0" indent="0" algn="just">
              <a:buNone/>
            </a:pPr>
            <a:r>
              <a:rPr lang="es-CL" sz="8000" dirty="0" smtClean="0"/>
              <a:t>Los </a:t>
            </a:r>
            <a:r>
              <a:rPr lang="es-CL" sz="8000" dirty="0"/>
              <a:t>primeros síntomas aparecen en relación a esfuerzos mayores o fenómenos intercurrentes, como infecciones </a:t>
            </a:r>
            <a:r>
              <a:rPr lang="es-CL" sz="8000" dirty="0" smtClean="0"/>
              <a:t>respiratorias, </a:t>
            </a:r>
            <a:r>
              <a:rPr lang="es-CL" sz="8000" dirty="0"/>
              <a:t>fibrilación auricular, etc. Raramente debutan con un episodio </a:t>
            </a:r>
            <a:r>
              <a:rPr lang="es-CL" sz="8000" dirty="0" smtClean="0"/>
              <a:t>insuficiencia cardíaca grave sus </a:t>
            </a:r>
            <a:r>
              <a:rPr lang="es-CL" sz="8000" dirty="0"/>
              <a:t>primeras </a:t>
            </a:r>
            <a:r>
              <a:rPr lang="es-CL" sz="8000" dirty="0" smtClean="0"/>
              <a:t>síntomas responden bien </a:t>
            </a:r>
            <a:r>
              <a:rPr lang="es-CL" sz="8000" dirty="0"/>
              <a:t>al tratamiento médico. Sin embargo, </a:t>
            </a:r>
            <a:r>
              <a:rPr lang="es-CL" sz="8000" dirty="0" smtClean="0"/>
              <a:t>en presencia de falla </a:t>
            </a:r>
            <a:r>
              <a:rPr lang="es-CL" sz="8000" dirty="0"/>
              <a:t>ventricular izquierda o de hipertensión pulmonar importante, su pronóstico </a:t>
            </a:r>
            <a:r>
              <a:rPr lang="es-CL" sz="8000" dirty="0" smtClean="0"/>
              <a:t>es </a:t>
            </a:r>
            <a:r>
              <a:rPr lang="es-CL" sz="8000" dirty="0"/>
              <a:t>malo</a:t>
            </a:r>
            <a:r>
              <a:rPr lang="es-CL" sz="8000" dirty="0" smtClean="0"/>
              <a:t>.</a:t>
            </a:r>
            <a:endParaRPr lang="es-CL" sz="8000" dirty="0"/>
          </a:p>
        </p:txBody>
      </p:sp>
      <p:sp>
        <p:nvSpPr>
          <p:cNvPr id="4" name="3 CuadroTexto">
            <a:hlinkClick r:id="rId2" action="ppaction://hlinksldjump"/>
          </p:cNvPr>
          <p:cNvSpPr txBox="1"/>
          <p:nvPr/>
        </p:nvSpPr>
        <p:spPr>
          <a:xfrm>
            <a:off x="7825773" y="6011996"/>
            <a:ext cx="77867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Volver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413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Evolución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sz="2800" dirty="0" smtClean="0"/>
              <a:t>La paciente vuelve cada 6 meses a control rutinario.  Se mantiene asintomática. Periódicamente se realiza Ecocardiografía, cuyos resultados son los siguientes: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061402"/>
              </p:ext>
            </p:extLst>
          </p:nvPr>
        </p:nvGraphicFramePr>
        <p:xfrm>
          <a:off x="899592" y="3068960"/>
          <a:ext cx="7488833" cy="2160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96344"/>
                <a:gridCol w="1512168"/>
                <a:gridCol w="1368152"/>
                <a:gridCol w="1512169"/>
              </a:tblGrid>
              <a:tr h="43204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1997 (basal)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1999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2003</a:t>
                      </a:r>
                      <a:endParaRPr lang="es-CL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L" dirty="0" smtClean="0"/>
                        <a:t>AI (mm)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40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43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52</a:t>
                      </a:r>
                      <a:endParaRPr lang="es-CL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L" dirty="0" smtClean="0"/>
                        <a:t>VI (mm)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55/41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64/40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68/39</a:t>
                      </a:r>
                      <a:endParaRPr lang="es-CL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L" dirty="0" smtClean="0"/>
                        <a:t>Insuficiencia</a:t>
                      </a:r>
                      <a:r>
                        <a:rPr lang="es-CL" baseline="0" dirty="0" smtClean="0"/>
                        <a:t> mitral (grado)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II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III</a:t>
                      </a:r>
                      <a:endParaRPr lang="es-CL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CL" dirty="0" smtClean="0"/>
                        <a:t>Pr Art Pulmonar Sist (mm Hg)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40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55576" y="530120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(*) Valores normales AI &lt; 40 mm VI &lt; 70/45 mm P AP </a:t>
            </a:r>
            <a:r>
              <a:rPr lang="es-ES" dirty="0" err="1" smtClean="0"/>
              <a:t>sist</a:t>
            </a:r>
            <a:r>
              <a:rPr lang="es-ES" dirty="0" smtClean="0"/>
              <a:t> &lt; 30 </a:t>
            </a:r>
            <a:r>
              <a:rPr lang="es-ES" dirty="0" err="1" smtClean="0"/>
              <a:t>mmHg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79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En Octubre de 2005 (29 años de edad) concurre a control de rutina.  Relata palpitaciones de esfuerzos moderados, sin clara dificultad respiratoria.  El examen cardíaco muestra choque de la punta 1 cm por fuera de la línea medio clavicular</a:t>
            </a:r>
          </a:p>
          <a:p>
            <a:pPr marL="0" indent="0">
              <a:buNone/>
            </a:pPr>
            <a:r>
              <a:rPr lang="es-CL" dirty="0" smtClean="0"/>
              <a:t>Auscultación              Irradiado a la axila.  No hay galope ni congestión pulmonar.</a:t>
            </a:r>
            <a:endParaRPr lang="es-CL" dirty="0"/>
          </a:p>
        </p:txBody>
      </p:sp>
      <p:pic>
        <p:nvPicPr>
          <p:cNvPr id="2" name="D4_Pista_2_ trac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43808" y="465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1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Se realiza:</a:t>
            </a:r>
          </a:p>
          <a:p>
            <a:r>
              <a:rPr lang="es-CL" dirty="0" smtClean="0">
                <a:hlinkClick r:id="rId2" action="ppaction://hlinksldjump"/>
              </a:rPr>
              <a:t>Electrocardiograma</a:t>
            </a:r>
            <a:endParaRPr lang="es-CL" dirty="0" smtClean="0"/>
          </a:p>
          <a:p>
            <a:endParaRPr lang="es-CL" dirty="0"/>
          </a:p>
          <a:p>
            <a:r>
              <a:rPr lang="es-CL" dirty="0" smtClean="0">
                <a:hlinkClick r:id="rId3" action="ppaction://hlinksldjump"/>
              </a:rPr>
              <a:t>Radiografía de Tórax</a:t>
            </a:r>
            <a:endParaRPr lang="es-CL" dirty="0" smtClean="0"/>
          </a:p>
          <a:p>
            <a:endParaRPr lang="es-CL" dirty="0"/>
          </a:p>
          <a:p>
            <a:r>
              <a:rPr lang="es-CL" dirty="0" smtClean="0">
                <a:hlinkClick r:id="rId4" action="ppaction://hlinksldjump"/>
              </a:rPr>
              <a:t>Ecocardiograma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246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Electrocardiograma</a:t>
            </a:r>
            <a:endParaRPr lang="es-CL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7083"/>
            <a:ext cx="8607706" cy="4172198"/>
          </a:xfrm>
        </p:spPr>
      </p:pic>
      <p:sp>
        <p:nvSpPr>
          <p:cNvPr id="5" name="4 CuadroTexto">
            <a:hlinkClick r:id="rId3" action="ppaction://hlinksldjump"/>
          </p:cNvPr>
          <p:cNvSpPr txBox="1"/>
          <p:nvPr/>
        </p:nvSpPr>
        <p:spPr>
          <a:xfrm>
            <a:off x="323528" y="6237312"/>
            <a:ext cx="77867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Volver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5137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Rx</a:t>
            </a:r>
            <a:r>
              <a:rPr lang="es-CL" dirty="0" smtClean="0"/>
              <a:t> </a:t>
            </a:r>
            <a:r>
              <a:rPr lang="es-CL" dirty="0" err="1" smtClean="0"/>
              <a:t>Tx</a:t>
            </a:r>
            <a:endParaRPr lang="es-CL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3" y="1718282"/>
            <a:ext cx="4199661" cy="3510917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01" y="1772816"/>
            <a:ext cx="4429813" cy="3384376"/>
          </a:xfrm>
        </p:spPr>
      </p:pic>
      <p:sp>
        <p:nvSpPr>
          <p:cNvPr id="8" name="7 CuadroTexto">
            <a:hlinkClick r:id="rId4" action="ppaction://hlinksldjump"/>
          </p:cNvPr>
          <p:cNvSpPr txBox="1"/>
          <p:nvPr/>
        </p:nvSpPr>
        <p:spPr>
          <a:xfrm>
            <a:off x="323528" y="6237312"/>
            <a:ext cx="77867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Volver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6242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Antecedentes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L" dirty="0"/>
              <a:t>Paciente que consultó en cardiología en 1997, a los 22 años de edad, por hallazgo de un "soplo cardíaco</a:t>
            </a:r>
            <a:r>
              <a:rPr lang="es-CL" dirty="0" smtClean="0"/>
              <a:t>".</a:t>
            </a:r>
          </a:p>
          <a:p>
            <a:pPr marL="0" indent="0" algn="just">
              <a:buNone/>
            </a:pPr>
            <a:r>
              <a:rPr lang="es-CL" dirty="0" smtClean="0"/>
              <a:t>En </a:t>
            </a:r>
            <a:r>
              <a:rPr lang="es-CL" dirty="0"/>
              <a:t>ese momento era estudiante universitaria y realizaba una vida normal, sin prácticas deportivas, sin disnea ni palpitaciones o síncope.</a:t>
            </a:r>
            <a:br>
              <a:rPr lang="es-CL" dirty="0"/>
            </a:br>
            <a:r>
              <a:rPr lang="es-CL" dirty="0"/>
              <a:t>A los 14 años, su pediatra le </a:t>
            </a:r>
            <a:r>
              <a:rPr lang="es-CL" dirty="0" smtClean="0"/>
              <a:t>había </a:t>
            </a:r>
            <a:r>
              <a:rPr lang="es-CL" dirty="0"/>
              <a:t>dicho que tenía Síndrome de Marfán. En la familia de su padre hay 5 miembros con el mismo síndrome.</a:t>
            </a:r>
          </a:p>
        </p:txBody>
      </p:sp>
    </p:spTree>
    <p:extLst>
      <p:ext uri="{BB962C8B-B14F-4D97-AF65-F5344CB8AC3E}">
        <p14:creationId xmlns:p14="http://schemas.microsoft.com/office/powerpoint/2010/main" val="10239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Ecocardiograma </a:t>
            </a:r>
            <a:r>
              <a:rPr lang="es-CL" dirty="0" err="1" smtClean="0"/>
              <a:t>Doppler</a:t>
            </a:r>
            <a:endParaRPr lang="es-CL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429352"/>
              </p:ext>
            </p:extLst>
          </p:nvPr>
        </p:nvGraphicFramePr>
        <p:xfrm>
          <a:off x="1619672" y="2591552"/>
          <a:ext cx="5904656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52328"/>
                <a:gridCol w="2952328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2400" b="0" dirty="0" smtClean="0"/>
                        <a:t>AI (mm)</a:t>
                      </a:r>
                      <a:endParaRPr lang="es-CL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0" dirty="0" smtClean="0"/>
                        <a:t>57</a:t>
                      </a:r>
                      <a:endParaRPr lang="es-CL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b="0" dirty="0" smtClean="0"/>
                        <a:t>VI (mm Hg) (</a:t>
                      </a:r>
                      <a:r>
                        <a:rPr lang="es-CL" sz="2400" b="0" dirty="0" err="1" smtClean="0"/>
                        <a:t>Dd</a:t>
                      </a:r>
                      <a:r>
                        <a:rPr lang="es-CL" sz="2400" b="0" dirty="0" smtClean="0"/>
                        <a:t>/</a:t>
                      </a:r>
                      <a:r>
                        <a:rPr lang="es-CL" sz="2400" b="0" dirty="0" err="1" smtClean="0"/>
                        <a:t>Ds</a:t>
                      </a:r>
                      <a:r>
                        <a:rPr lang="es-CL" sz="2400" b="0" dirty="0" smtClean="0"/>
                        <a:t>)</a:t>
                      </a:r>
                      <a:endParaRPr lang="es-CL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0" dirty="0" smtClean="0"/>
                        <a:t>68/39</a:t>
                      </a:r>
                      <a:endParaRPr lang="es-CL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b="0" dirty="0" smtClean="0"/>
                        <a:t>Insuficiencia</a:t>
                      </a:r>
                      <a:r>
                        <a:rPr lang="es-CL" sz="2400" b="0" baseline="0" dirty="0" smtClean="0"/>
                        <a:t> Mitral</a:t>
                      </a:r>
                      <a:endParaRPr lang="es-CL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0" dirty="0" smtClean="0"/>
                        <a:t>III</a:t>
                      </a:r>
                      <a:endParaRPr lang="es-CL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b="0" dirty="0" smtClean="0"/>
                        <a:t>PSAP</a:t>
                      </a:r>
                      <a:endParaRPr lang="es-CL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0" dirty="0" smtClean="0"/>
                        <a:t>55</a:t>
                      </a:r>
                      <a:endParaRPr lang="es-CL" sz="2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32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4 - ins mitral prolapso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1941" y="543784"/>
            <a:ext cx="8498532" cy="5665024"/>
          </a:xfrm>
        </p:spPr>
      </p:pic>
    </p:spTree>
    <p:extLst>
      <p:ext uri="{BB962C8B-B14F-4D97-AF65-F5344CB8AC3E}">
        <p14:creationId xmlns:p14="http://schemas.microsoft.com/office/powerpoint/2010/main" val="303709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4 - ins mitral 3 c color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065" y="587996"/>
            <a:ext cx="8497408" cy="566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Considerando los hallazgos, ¿cuál es su recomendación?</a:t>
            </a:r>
          </a:p>
        </p:txBody>
      </p:sp>
    </p:spTree>
    <p:extLst>
      <p:ext uri="{BB962C8B-B14F-4D97-AF65-F5344CB8AC3E}">
        <p14:creationId xmlns:p14="http://schemas.microsoft.com/office/powerpoint/2010/main" val="651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L" dirty="0"/>
              <a:t>Por tratarse de una paciente con insuficiencia mitral y dilatación progresiva de cavidades cardiacas, se decide indicar una plastía mitral </a:t>
            </a:r>
            <a:r>
              <a:rPr lang="es-CL" dirty="0" smtClean="0"/>
              <a:t>quirúrgica.</a:t>
            </a:r>
          </a:p>
          <a:p>
            <a:pPr marL="0" indent="0">
              <a:buNone/>
            </a:pPr>
            <a:r>
              <a:rPr lang="es-CL" dirty="0" smtClean="0"/>
              <a:t>En </a:t>
            </a:r>
            <a:r>
              <a:rPr lang="es-CL" dirty="0"/>
              <a:t>Enero de 2006 se somete a cirugía con circulación extracorpórea, demostrándose un corazón ligeramente dilatado, un VI con función </a:t>
            </a:r>
            <a:r>
              <a:rPr lang="es-CL" dirty="0" smtClean="0"/>
              <a:t>contráctil </a:t>
            </a:r>
            <a:r>
              <a:rPr lang="es-CL" dirty="0"/>
              <a:t>normal y una válvula mitral </a:t>
            </a:r>
            <a:r>
              <a:rPr lang="es-CL" dirty="0" err="1"/>
              <a:t>mixomatosa</a:t>
            </a:r>
            <a:r>
              <a:rPr lang="es-CL" dirty="0"/>
              <a:t>. Se realiza resección cuadrilateral del velo posterior, </a:t>
            </a:r>
            <a:r>
              <a:rPr lang="es-CL" dirty="0" err="1"/>
              <a:t>anuloplastía</a:t>
            </a:r>
            <a:r>
              <a:rPr lang="es-CL" dirty="0"/>
              <a:t> con anillo de Carpentier-Edwards y </a:t>
            </a:r>
            <a:r>
              <a:rPr lang="es-CL" dirty="0" smtClean="0"/>
              <a:t>cierre </a:t>
            </a:r>
            <a:r>
              <a:rPr lang="es-CL" dirty="0"/>
              <a:t>de la orejuela izquierda.</a:t>
            </a:r>
            <a:br>
              <a:rPr lang="es-CL" dirty="0"/>
            </a:br>
            <a:r>
              <a:rPr lang="es-CL" dirty="0"/>
              <a:t>Su </a:t>
            </a:r>
            <a:r>
              <a:rPr lang="es-CL"/>
              <a:t>recuperación </a:t>
            </a:r>
            <a:r>
              <a:rPr lang="es-CL" smtClean="0"/>
              <a:t>post-operatoria alejada </a:t>
            </a:r>
            <a:r>
              <a:rPr lang="es-CL" dirty="0"/>
              <a:t>ha sido satisfactoria.</a:t>
            </a:r>
          </a:p>
        </p:txBody>
      </p:sp>
    </p:spTree>
    <p:extLst>
      <p:ext uri="{BB962C8B-B14F-4D97-AF65-F5344CB8AC3E}">
        <p14:creationId xmlns:p14="http://schemas.microsoft.com/office/powerpoint/2010/main" val="25590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dirty="0"/>
              <a:t>Al Examen físico de </a:t>
            </a:r>
            <a:r>
              <a:rPr lang="es-CL" dirty="0" smtClean="0"/>
              <a:t>1997 </a:t>
            </a:r>
            <a:r>
              <a:rPr lang="es-CL" dirty="0"/>
              <a:t>se consignó: </a:t>
            </a:r>
            <a:br>
              <a:rPr lang="es-CL" dirty="0"/>
            </a:b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Buen </a:t>
            </a:r>
            <a:r>
              <a:rPr lang="es-CL" dirty="0"/>
              <a:t>estado general, Talla 180 cm, peso 65 kg, consciente, orientada, cooperadora.</a:t>
            </a:r>
            <a:br>
              <a:rPr lang="es-CL" dirty="0"/>
            </a:br>
            <a:r>
              <a:rPr lang="es-CL" dirty="0"/>
              <a:t>Paladar ojival, hiperelasticidad articular, escoliosis marcada.</a:t>
            </a:r>
            <a:br>
              <a:rPr lang="es-CL" dirty="0"/>
            </a:br>
            <a:r>
              <a:rPr lang="es-CL" dirty="0"/>
              <a:t>PA 112/74 </a:t>
            </a:r>
            <a:r>
              <a:rPr lang="es-CL" dirty="0" smtClean="0"/>
              <a:t>mmHg FC </a:t>
            </a:r>
            <a:r>
              <a:rPr lang="es-CL" dirty="0"/>
              <a:t>76 x min; 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Pulso </a:t>
            </a:r>
            <a:r>
              <a:rPr lang="es-CL" dirty="0"/>
              <a:t>arterial de ascenso y amplitud normal; yugulares planas; </a:t>
            </a:r>
            <a:endParaRPr lang="es-CL" dirty="0" smtClean="0"/>
          </a:p>
          <a:p>
            <a:pPr marL="0" indent="0">
              <a:buNone/>
            </a:pPr>
            <a:r>
              <a:rPr lang="es-CL" dirty="0"/>
              <a:t>E</a:t>
            </a:r>
            <a:r>
              <a:rPr lang="es-CL" dirty="0" smtClean="0"/>
              <a:t>xamen </a:t>
            </a:r>
            <a:r>
              <a:rPr lang="es-CL" dirty="0"/>
              <a:t>pulmonar sin signos congestivos, 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COR: apex </a:t>
            </a:r>
            <a:r>
              <a:rPr lang="es-CL" dirty="0"/>
              <a:t>en la </a:t>
            </a:r>
            <a:r>
              <a:rPr lang="es-CL" dirty="0" smtClean="0"/>
              <a:t>linea medio clavicular </a:t>
            </a:r>
            <a:r>
              <a:rPr lang="es-CL" dirty="0"/>
              <a:t>R1 algo disminuido; click sistólico; soplo telesistólico III</a:t>
            </a:r>
            <a:r>
              <a:rPr lang="es-CL" dirty="0" smtClean="0"/>
              <a:t>/VI </a:t>
            </a:r>
            <a:r>
              <a:rPr lang="es-CL" dirty="0"/>
              <a:t>no </a:t>
            </a:r>
            <a:r>
              <a:rPr lang="es-CL" dirty="0" smtClean="0"/>
              <a:t>irradiado. </a:t>
            </a:r>
            <a:r>
              <a:rPr lang="es-CL" dirty="0"/>
              <a:t>E</a:t>
            </a:r>
            <a:r>
              <a:rPr lang="es-CL" dirty="0" smtClean="0"/>
              <a:t>xamen </a:t>
            </a:r>
            <a:r>
              <a:rPr lang="es-CL" dirty="0"/>
              <a:t>abdominal normal. 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Edema </a:t>
            </a:r>
            <a:r>
              <a:rPr lang="es-CL" dirty="0"/>
              <a:t>(-).</a:t>
            </a:r>
          </a:p>
        </p:txBody>
      </p:sp>
    </p:spTree>
    <p:extLst>
      <p:ext uri="{BB962C8B-B14F-4D97-AF65-F5344CB8AC3E}">
        <p14:creationId xmlns:p14="http://schemas.microsoft.com/office/powerpoint/2010/main" val="37432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Comentario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¿En </a:t>
            </a:r>
            <a:r>
              <a:rPr lang="es-CL" dirty="0"/>
              <a:t>la evaluación de los soplos cardíacos: ¿Que elementos del examen físico son útiles para diferenciar los soplos funcionales de los soplos orgánicos?</a:t>
            </a:r>
          </a:p>
        </p:txBody>
      </p:sp>
    </p:spTree>
    <p:extLst>
      <p:ext uri="{BB962C8B-B14F-4D97-AF65-F5344CB8AC3E}">
        <p14:creationId xmlns:p14="http://schemas.microsoft.com/office/powerpoint/2010/main" val="38526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r>
              <a:rPr lang="es-CL" dirty="0"/>
              <a:t>Latidos precordiales que indiquen crecimiento de cavidades.</a:t>
            </a:r>
          </a:p>
          <a:p>
            <a:r>
              <a:rPr lang="es-CL" dirty="0"/>
              <a:t>Si el soplo es sistólico o diastólico.</a:t>
            </a:r>
          </a:p>
          <a:p>
            <a:r>
              <a:rPr lang="es-CL" dirty="0"/>
              <a:t>Características del soplo: intensidad, tonalidad, ubicación, irradiación.</a:t>
            </a:r>
          </a:p>
          <a:p>
            <a:r>
              <a:rPr lang="es-CL" dirty="0"/>
              <a:t>Presencia de ruidos agregados.</a:t>
            </a:r>
          </a:p>
          <a:p>
            <a:r>
              <a:rPr lang="es-CL" dirty="0"/>
              <a:t>Presencia de galope.</a:t>
            </a:r>
          </a:p>
          <a:p>
            <a:r>
              <a:rPr lang="es-CL" dirty="0"/>
              <a:t>Características de los pulsos arteriales y venosos.</a:t>
            </a:r>
          </a:p>
          <a:p>
            <a:r>
              <a:rPr lang="es-CL" dirty="0"/>
              <a:t>Presencia de congestión pulmonar o visceral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857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En esta paciente ¿Que elementos pueden ayudar al diagnóstico de "soplo orgánico"?</a:t>
            </a:r>
          </a:p>
        </p:txBody>
      </p:sp>
    </p:spTree>
    <p:extLst>
      <p:ext uri="{BB962C8B-B14F-4D97-AF65-F5344CB8AC3E}">
        <p14:creationId xmlns:p14="http://schemas.microsoft.com/office/powerpoint/2010/main" val="7723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Estigmas de </a:t>
            </a:r>
            <a:r>
              <a:rPr lang="es-CL" dirty="0" err="1"/>
              <a:t>Sindrome</a:t>
            </a:r>
            <a:r>
              <a:rPr lang="es-CL" dirty="0"/>
              <a:t> </a:t>
            </a:r>
            <a:r>
              <a:rPr lang="es-CL" dirty="0" err="1"/>
              <a:t>Marfan</a:t>
            </a:r>
            <a:r>
              <a:rPr lang="es-CL" dirty="0"/>
              <a:t> (etiología de </a:t>
            </a:r>
            <a:r>
              <a:rPr lang="es-CL" dirty="0" smtClean="0"/>
              <a:t>Insuficiencia </a:t>
            </a:r>
            <a:r>
              <a:rPr lang="es-CL" dirty="0"/>
              <a:t>Mitral o Aórtica)</a:t>
            </a:r>
          </a:p>
          <a:p>
            <a:r>
              <a:rPr lang="es-CL" dirty="0"/>
              <a:t>Auscultación sugerente de prolapso mitral: Soplo </a:t>
            </a:r>
            <a:r>
              <a:rPr lang="es-CL" dirty="0" err="1"/>
              <a:t>telesistólico</a:t>
            </a:r>
            <a:r>
              <a:rPr lang="es-CL" dirty="0"/>
              <a:t> G.III y presencia de </a:t>
            </a:r>
            <a:r>
              <a:rPr lang="es-CL" dirty="0" err="1"/>
              <a:t>click</a:t>
            </a:r>
            <a:r>
              <a:rPr lang="es-CL" dirty="0"/>
              <a:t> sistólico.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929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¿Que exámenes son de más utilidad para la evaluación en este tipo de pacientes?</a:t>
            </a:r>
          </a:p>
        </p:txBody>
      </p:sp>
    </p:spTree>
    <p:extLst>
      <p:ext uri="{BB962C8B-B14F-4D97-AF65-F5344CB8AC3E}">
        <p14:creationId xmlns:p14="http://schemas.microsoft.com/office/powerpoint/2010/main" val="30228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L" dirty="0"/>
              <a:t>En un paciente con el hallazgo de un soplo, probablemente orgánico, podemos utilizar:</a:t>
            </a:r>
          </a:p>
          <a:p>
            <a:pPr algn="just"/>
            <a:r>
              <a:rPr lang="es-CL" dirty="0"/>
              <a:t>Electrocardiograma: nos </a:t>
            </a:r>
            <a:r>
              <a:rPr lang="es-CL" dirty="0" smtClean="0"/>
              <a:t>ayuda si hay </a:t>
            </a:r>
            <a:r>
              <a:rPr lang="es-CL" dirty="0"/>
              <a:t>crecimiento de cavidades;</a:t>
            </a:r>
          </a:p>
          <a:p>
            <a:pPr algn="just"/>
            <a:r>
              <a:rPr lang="es-CL" dirty="0"/>
              <a:t>Radiografía de Tórax: sirve para apreciar crecimiento de cavidades y cambios en la circulación pulmonar;</a:t>
            </a:r>
          </a:p>
          <a:p>
            <a:pPr algn="just"/>
            <a:r>
              <a:rPr lang="es-CL" dirty="0"/>
              <a:t>Ecocardiografía: es el examen con mayor sensibilidad y especificidad en el diagnóstico y evaluación de las </a:t>
            </a:r>
            <a:r>
              <a:rPr lang="es-CL" dirty="0" err="1"/>
              <a:t>valvulopatías</a:t>
            </a:r>
            <a:r>
              <a:rPr lang="es-CL" dirty="0"/>
              <a:t>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248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601</Words>
  <Application>Microsoft Office PowerPoint</Application>
  <PresentationFormat>Presentación en pantalla (4:3)</PresentationFormat>
  <Paragraphs>82</Paragraphs>
  <Slides>24</Slides>
  <Notes>0</Notes>
  <HiddenSlides>6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Caso D-3</vt:lpstr>
      <vt:lpstr>Antecedentes</vt:lpstr>
      <vt:lpstr>Presentación de PowerPoint</vt:lpstr>
      <vt:lpstr>Comentario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Evolución natural y complicaciones</vt:lpstr>
      <vt:lpstr>Evolución</vt:lpstr>
      <vt:lpstr>Presentación de PowerPoint</vt:lpstr>
      <vt:lpstr>Presentación de PowerPoint</vt:lpstr>
      <vt:lpstr>Electrocardiograma</vt:lpstr>
      <vt:lpstr>Rx Tx</vt:lpstr>
      <vt:lpstr>Ecocardiograma Doppler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D-4</dc:title>
  <dc:creator>Gladys Flores</dc:creator>
  <cp:lastModifiedBy>Gladys Flores</cp:lastModifiedBy>
  <cp:revision>22</cp:revision>
  <dcterms:created xsi:type="dcterms:W3CDTF">2016-05-13T17:49:07Z</dcterms:created>
  <dcterms:modified xsi:type="dcterms:W3CDTF">2017-07-28T13:47:58Z</dcterms:modified>
</cp:coreProperties>
</file>