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75"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6" r:id="rId22"/>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87" d="100"/>
          <a:sy n="87" d="100"/>
        </p:scale>
        <p:origin x="-146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p>
            <a:fld id="{3373D913-3660-4899-A763-60B660E1B5E3}" type="datetimeFigureOut">
              <a:rPr lang="es-CL" smtClean="0"/>
              <a:t>12-07-2017</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09871253-1926-472F-BEFD-FBAF877AAD4F}" type="slidenum">
              <a:rPr lang="es-CL" smtClean="0"/>
              <a:t>‹Nº›</a:t>
            </a:fld>
            <a:endParaRPr lang="es-CL"/>
          </a:p>
        </p:txBody>
      </p:sp>
    </p:spTree>
    <p:extLst>
      <p:ext uri="{BB962C8B-B14F-4D97-AF65-F5344CB8AC3E}">
        <p14:creationId xmlns:p14="http://schemas.microsoft.com/office/powerpoint/2010/main" val="590085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3373D913-3660-4899-A763-60B660E1B5E3}" type="datetimeFigureOut">
              <a:rPr lang="es-CL" smtClean="0"/>
              <a:t>12-07-2017</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09871253-1926-472F-BEFD-FBAF877AAD4F}" type="slidenum">
              <a:rPr lang="es-CL" smtClean="0"/>
              <a:t>‹Nº›</a:t>
            </a:fld>
            <a:endParaRPr lang="es-CL"/>
          </a:p>
        </p:txBody>
      </p:sp>
    </p:spTree>
    <p:extLst>
      <p:ext uri="{BB962C8B-B14F-4D97-AF65-F5344CB8AC3E}">
        <p14:creationId xmlns:p14="http://schemas.microsoft.com/office/powerpoint/2010/main" val="751876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3373D913-3660-4899-A763-60B660E1B5E3}" type="datetimeFigureOut">
              <a:rPr lang="es-CL" smtClean="0"/>
              <a:t>12-07-2017</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09871253-1926-472F-BEFD-FBAF877AAD4F}" type="slidenum">
              <a:rPr lang="es-CL" smtClean="0"/>
              <a:t>‹Nº›</a:t>
            </a:fld>
            <a:endParaRPr lang="es-CL"/>
          </a:p>
        </p:txBody>
      </p:sp>
    </p:spTree>
    <p:extLst>
      <p:ext uri="{BB962C8B-B14F-4D97-AF65-F5344CB8AC3E}">
        <p14:creationId xmlns:p14="http://schemas.microsoft.com/office/powerpoint/2010/main" val="3311317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3373D913-3660-4899-A763-60B660E1B5E3}" type="datetimeFigureOut">
              <a:rPr lang="es-CL" smtClean="0"/>
              <a:t>12-07-2017</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09871253-1926-472F-BEFD-FBAF877AAD4F}" type="slidenum">
              <a:rPr lang="es-CL" smtClean="0"/>
              <a:t>‹Nº›</a:t>
            </a:fld>
            <a:endParaRPr lang="es-CL"/>
          </a:p>
        </p:txBody>
      </p:sp>
    </p:spTree>
    <p:extLst>
      <p:ext uri="{BB962C8B-B14F-4D97-AF65-F5344CB8AC3E}">
        <p14:creationId xmlns:p14="http://schemas.microsoft.com/office/powerpoint/2010/main" val="3333123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3373D913-3660-4899-A763-60B660E1B5E3}" type="datetimeFigureOut">
              <a:rPr lang="es-CL" smtClean="0"/>
              <a:t>12-07-2017</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09871253-1926-472F-BEFD-FBAF877AAD4F}" type="slidenum">
              <a:rPr lang="es-CL" smtClean="0"/>
              <a:t>‹Nº›</a:t>
            </a:fld>
            <a:endParaRPr lang="es-CL"/>
          </a:p>
        </p:txBody>
      </p:sp>
    </p:spTree>
    <p:extLst>
      <p:ext uri="{BB962C8B-B14F-4D97-AF65-F5344CB8AC3E}">
        <p14:creationId xmlns:p14="http://schemas.microsoft.com/office/powerpoint/2010/main" val="1770600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p>
            <a:fld id="{3373D913-3660-4899-A763-60B660E1B5E3}" type="datetimeFigureOut">
              <a:rPr lang="es-CL" smtClean="0"/>
              <a:t>12-07-2017</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09871253-1926-472F-BEFD-FBAF877AAD4F}" type="slidenum">
              <a:rPr lang="es-CL" smtClean="0"/>
              <a:t>‹Nº›</a:t>
            </a:fld>
            <a:endParaRPr lang="es-CL"/>
          </a:p>
        </p:txBody>
      </p:sp>
    </p:spTree>
    <p:extLst>
      <p:ext uri="{BB962C8B-B14F-4D97-AF65-F5344CB8AC3E}">
        <p14:creationId xmlns:p14="http://schemas.microsoft.com/office/powerpoint/2010/main" val="87630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p>
            <a:fld id="{3373D913-3660-4899-A763-60B660E1B5E3}" type="datetimeFigureOut">
              <a:rPr lang="es-CL" smtClean="0"/>
              <a:t>12-07-2017</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09871253-1926-472F-BEFD-FBAF877AAD4F}" type="slidenum">
              <a:rPr lang="es-CL" smtClean="0"/>
              <a:t>‹Nº›</a:t>
            </a:fld>
            <a:endParaRPr lang="es-CL"/>
          </a:p>
        </p:txBody>
      </p:sp>
    </p:spTree>
    <p:extLst>
      <p:ext uri="{BB962C8B-B14F-4D97-AF65-F5344CB8AC3E}">
        <p14:creationId xmlns:p14="http://schemas.microsoft.com/office/powerpoint/2010/main" val="2695442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p>
            <a:fld id="{3373D913-3660-4899-A763-60B660E1B5E3}" type="datetimeFigureOut">
              <a:rPr lang="es-CL" smtClean="0"/>
              <a:t>12-07-2017</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09871253-1926-472F-BEFD-FBAF877AAD4F}" type="slidenum">
              <a:rPr lang="es-CL" smtClean="0"/>
              <a:t>‹Nº›</a:t>
            </a:fld>
            <a:endParaRPr lang="es-CL"/>
          </a:p>
        </p:txBody>
      </p:sp>
    </p:spTree>
    <p:extLst>
      <p:ext uri="{BB962C8B-B14F-4D97-AF65-F5344CB8AC3E}">
        <p14:creationId xmlns:p14="http://schemas.microsoft.com/office/powerpoint/2010/main" val="1980212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373D913-3660-4899-A763-60B660E1B5E3}" type="datetimeFigureOut">
              <a:rPr lang="es-CL" smtClean="0"/>
              <a:t>12-07-2017</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09871253-1926-472F-BEFD-FBAF877AAD4F}" type="slidenum">
              <a:rPr lang="es-CL" smtClean="0"/>
              <a:t>‹Nº›</a:t>
            </a:fld>
            <a:endParaRPr lang="es-CL"/>
          </a:p>
        </p:txBody>
      </p:sp>
    </p:spTree>
    <p:extLst>
      <p:ext uri="{BB962C8B-B14F-4D97-AF65-F5344CB8AC3E}">
        <p14:creationId xmlns:p14="http://schemas.microsoft.com/office/powerpoint/2010/main" val="4908985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373D913-3660-4899-A763-60B660E1B5E3}" type="datetimeFigureOut">
              <a:rPr lang="es-CL" smtClean="0"/>
              <a:t>12-07-2017</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09871253-1926-472F-BEFD-FBAF877AAD4F}" type="slidenum">
              <a:rPr lang="es-CL" smtClean="0"/>
              <a:t>‹Nº›</a:t>
            </a:fld>
            <a:endParaRPr lang="es-CL"/>
          </a:p>
        </p:txBody>
      </p:sp>
    </p:spTree>
    <p:extLst>
      <p:ext uri="{BB962C8B-B14F-4D97-AF65-F5344CB8AC3E}">
        <p14:creationId xmlns:p14="http://schemas.microsoft.com/office/powerpoint/2010/main" val="1544788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373D913-3660-4899-A763-60B660E1B5E3}" type="datetimeFigureOut">
              <a:rPr lang="es-CL" smtClean="0"/>
              <a:t>12-07-2017</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09871253-1926-472F-BEFD-FBAF877AAD4F}" type="slidenum">
              <a:rPr lang="es-CL" smtClean="0"/>
              <a:t>‹Nº›</a:t>
            </a:fld>
            <a:endParaRPr lang="es-CL"/>
          </a:p>
        </p:txBody>
      </p:sp>
    </p:spTree>
    <p:extLst>
      <p:ext uri="{BB962C8B-B14F-4D97-AF65-F5344CB8AC3E}">
        <p14:creationId xmlns:p14="http://schemas.microsoft.com/office/powerpoint/2010/main" val="3230469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73D913-3660-4899-A763-60B660E1B5E3}" type="datetimeFigureOut">
              <a:rPr lang="es-CL" smtClean="0"/>
              <a:t>12-07-2017</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871253-1926-472F-BEFD-FBAF877AAD4F}" type="slidenum">
              <a:rPr lang="es-CL" smtClean="0"/>
              <a:t>‹Nº›</a:t>
            </a:fld>
            <a:endParaRPr lang="es-CL"/>
          </a:p>
        </p:txBody>
      </p:sp>
    </p:spTree>
    <p:extLst>
      <p:ext uri="{BB962C8B-B14F-4D97-AF65-F5344CB8AC3E}">
        <p14:creationId xmlns:p14="http://schemas.microsoft.com/office/powerpoint/2010/main" val="20306442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slide" Target="slide1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4.xml"/><Relationship Id="rId4" Type="http://schemas.openxmlformats.org/officeDocument/2006/relationships/slide" Target="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4.xml"/><Relationship Id="rId5" Type="http://schemas.openxmlformats.org/officeDocument/2006/relationships/slide" Target="slide14.xml"/><Relationship Id="rId4" Type="http://schemas.openxmlformats.org/officeDocument/2006/relationships/slide" Target="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CL" dirty="0" smtClean="0"/>
              <a:t>Caso X-1</a:t>
            </a:r>
            <a:endParaRPr lang="es-CL" dirty="0"/>
          </a:p>
        </p:txBody>
      </p:sp>
      <p:sp>
        <p:nvSpPr>
          <p:cNvPr id="3" name="2 Subtítulo"/>
          <p:cNvSpPr>
            <a:spLocks noGrp="1"/>
          </p:cNvSpPr>
          <p:nvPr>
            <p:ph type="subTitle" idx="1"/>
          </p:nvPr>
        </p:nvSpPr>
        <p:spPr/>
        <p:txBody>
          <a:bodyPr/>
          <a:lstStyle/>
          <a:p>
            <a:endParaRPr lang="es-CL"/>
          </a:p>
        </p:txBody>
      </p:sp>
    </p:spTree>
    <p:extLst>
      <p:ext uri="{BB962C8B-B14F-4D97-AF65-F5344CB8AC3E}">
        <p14:creationId xmlns:p14="http://schemas.microsoft.com/office/powerpoint/2010/main" val="18115092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L" dirty="0" smtClean="0"/>
              <a:t>¿Cuáles son las indicaciones terapéuticas iniciales?</a:t>
            </a:r>
            <a:endParaRPr lang="es-CL" dirty="0"/>
          </a:p>
        </p:txBody>
      </p:sp>
      <p:sp>
        <p:nvSpPr>
          <p:cNvPr id="3" name="2 Marcador de contenido"/>
          <p:cNvSpPr>
            <a:spLocks noGrp="1"/>
          </p:cNvSpPr>
          <p:nvPr>
            <p:ph idx="1"/>
          </p:nvPr>
        </p:nvSpPr>
        <p:spPr/>
        <p:txBody>
          <a:bodyPr/>
          <a:lstStyle/>
          <a:p>
            <a:pPr marL="0" indent="0">
              <a:buNone/>
            </a:pPr>
            <a:r>
              <a:rPr lang="es-CL" dirty="0"/>
              <a:t>La historia y el </a:t>
            </a:r>
            <a:r>
              <a:rPr lang="es-CL" dirty="0" err="1"/>
              <a:t>exámen</a:t>
            </a:r>
            <a:r>
              <a:rPr lang="es-CL" dirty="0"/>
              <a:t> físico no presentan objetivos terapéuticos específicos por lo que debe explicarse a la paciente que se sospecha de una cardiopatía potencialmente grave, indicarse evitar esfuerzos físicos y en caso de reaparecer los síntomas descritos, que debe consultar de urgencia. Puede indicarse Aspirina 100 mg.</a:t>
            </a:r>
          </a:p>
        </p:txBody>
      </p:sp>
    </p:spTree>
    <p:extLst>
      <p:ext uri="{BB962C8B-B14F-4D97-AF65-F5344CB8AC3E}">
        <p14:creationId xmlns:p14="http://schemas.microsoft.com/office/powerpoint/2010/main" val="28575902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L" sz="3200" dirty="0" smtClean="0"/>
              <a:t>Considerando su hipótesis diagnóstica, ¿cual de los siguientes exámenes solicitaría?</a:t>
            </a:r>
            <a:endParaRPr lang="es-CL" sz="3200" dirty="0"/>
          </a:p>
        </p:txBody>
      </p:sp>
      <p:sp>
        <p:nvSpPr>
          <p:cNvPr id="3" name="2 Marcador de contenido"/>
          <p:cNvSpPr>
            <a:spLocks noGrp="1"/>
          </p:cNvSpPr>
          <p:nvPr>
            <p:ph idx="1"/>
          </p:nvPr>
        </p:nvSpPr>
        <p:spPr/>
        <p:txBody>
          <a:bodyPr/>
          <a:lstStyle/>
          <a:p>
            <a:r>
              <a:rPr lang="es-CL" dirty="0"/>
              <a:t>Radiografía de Tórax</a:t>
            </a:r>
          </a:p>
          <a:p>
            <a:r>
              <a:rPr lang="es-CL" dirty="0"/>
              <a:t>Perfil Bioquímico y Lípidos</a:t>
            </a:r>
          </a:p>
          <a:p>
            <a:r>
              <a:rPr lang="es-CL" dirty="0"/>
              <a:t>Test de Esfuerzo</a:t>
            </a:r>
          </a:p>
          <a:p>
            <a:r>
              <a:rPr lang="es-CL" dirty="0" err="1"/>
              <a:t>Holter</a:t>
            </a:r>
            <a:r>
              <a:rPr lang="es-CL" dirty="0"/>
              <a:t> de Arritmia</a:t>
            </a:r>
          </a:p>
          <a:p>
            <a:r>
              <a:rPr lang="es-CL" dirty="0" smtClean="0"/>
              <a:t>Ecocardiograma</a:t>
            </a:r>
            <a:endParaRPr lang="es-CL" dirty="0"/>
          </a:p>
        </p:txBody>
      </p:sp>
    </p:spTree>
    <p:extLst>
      <p:ext uri="{BB962C8B-B14F-4D97-AF65-F5344CB8AC3E}">
        <p14:creationId xmlns:p14="http://schemas.microsoft.com/office/powerpoint/2010/main" val="10567940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a:p>
        </p:txBody>
      </p:sp>
      <p:sp>
        <p:nvSpPr>
          <p:cNvPr id="3" name="2 Marcador de contenido"/>
          <p:cNvSpPr>
            <a:spLocks noGrp="1"/>
          </p:cNvSpPr>
          <p:nvPr>
            <p:ph idx="1"/>
          </p:nvPr>
        </p:nvSpPr>
        <p:spPr/>
        <p:txBody>
          <a:bodyPr/>
          <a:lstStyle/>
          <a:p>
            <a:r>
              <a:rPr lang="es-CL" dirty="0" smtClean="0"/>
              <a:t>La paciente regresa 5 días después con los resultados de los exámenes</a:t>
            </a:r>
            <a:endParaRPr lang="es-CL" dirty="0"/>
          </a:p>
        </p:txBody>
      </p:sp>
    </p:spTree>
    <p:extLst>
      <p:ext uri="{BB962C8B-B14F-4D97-AF65-F5344CB8AC3E}">
        <p14:creationId xmlns:p14="http://schemas.microsoft.com/office/powerpoint/2010/main" val="16772837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133045055"/>
              </p:ext>
            </p:extLst>
          </p:nvPr>
        </p:nvGraphicFramePr>
        <p:xfrm>
          <a:off x="457200" y="1600200"/>
          <a:ext cx="8229600" cy="4450080"/>
        </p:xfrm>
        <a:graphic>
          <a:graphicData uri="http://schemas.openxmlformats.org/drawingml/2006/table">
            <a:tbl>
              <a:tblPr firstRow="1" bandRow="1">
                <a:tableStyleId>{D7AC3CCA-C797-4891-BE02-D94E43425B78}</a:tableStyleId>
              </a:tblPr>
              <a:tblGrid>
                <a:gridCol w="2743200"/>
                <a:gridCol w="2743200"/>
                <a:gridCol w="2743200"/>
              </a:tblGrid>
              <a:tr h="370840">
                <a:tc>
                  <a:txBody>
                    <a:bodyPr/>
                    <a:lstStyle/>
                    <a:p>
                      <a:r>
                        <a:rPr lang="es-CL" b="0" dirty="0" err="1" smtClean="0"/>
                        <a:t>Troponina</a:t>
                      </a:r>
                      <a:endParaRPr lang="es-CL" b="0" dirty="0"/>
                    </a:p>
                  </a:txBody>
                  <a:tcPr/>
                </a:tc>
                <a:tc>
                  <a:txBody>
                    <a:bodyPr/>
                    <a:lstStyle/>
                    <a:p>
                      <a:pPr algn="ctr"/>
                      <a:r>
                        <a:rPr lang="es-CL" b="0" dirty="0" smtClean="0"/>
                        <a:t>0,02</a:t>
                      </a:r>
                      <a:endParaRPr lang="es-CL" b="0" dirty="0"/>
                    </a:p>
                  </a:txBody>
                  <a:tcPr/>
                </a:tc>
                <a:tc>
                  <a:txBody>
                    <a:bodyPr/>
                    <a:lstStyle/>
                    <a:p>
                      <a:endParaRPr lang="es-CL" b="0" dirty="0"/>
                    </a:p>
                  </a:txBody>
                  <a:tcPr/>
                </a:tc>
              </a:tr>
              <a:tr h="370840">
                <a:tc>
                  <a:txBody>
                    <a:bodyPr/>
                    <a:lstStyle/>
                    <a:p>
                      <a:r>
                        <a:rPr lang="es-CL" dirty="0" smtClean="0"/>
                        <a:t>Colesterol Total</a:t>
                      </a:r>
                      <a:endParaRPr lang="es-CL" dirty="0"/>
                    </a:p>
                  </a:txBody>
                  <a:tcPr/>
                </a:tc>
                <a:tc>
                  <a:txBody>
                    <a:bodyPr/>
                    <a:lstStyle/>
                    <a:p>
                      <a:pPr algn="ctr"/>
                      <a:r>
                        <a:rPr lang="es-CL" dirty="0" smtClean="0"/>
                        <a:t>245</a:t>
                      </a:r>
                      <a:endParaRPr lang="es-CL" dirty="0"/>
                    </a:p>
                  </a:txBody>
                  <a:tcPr/>
                </a:tc>
                <a:tc>
                  <a:txBody>
                    <a:bodyPr/>
                    <a:lstStyle/>
                    <a:p>
                      <a:r>
                        <a:rPr lang="es-CL" dirty="0" smtClean="0"/>
                        <a:t>(mg/</a:t>
                      </a:r>
                      <a:r>
                        <a:rPr lang="es-CL" dirty="0" err="1" smtClean="0"/>
                        <a:t>dL</a:t>
                      </a:r>
                      <a:r>
                        <a:rPr lang="es-CL" dirty="0" smtClean="0"/>
                        <a:t>)</a:t>
                      </a:r>
                      <a:endParaRPr lang="es-CL" dirty="0"/>
                    </a:p>
                  </a:txBody>
                  <a:tcPr/>
                </a:tc>
              </a:tr>
              <a:tr h="370840">
                <a:tc>
                  <a:txBody>
                    <a:bodyPr/>
                    <a:lstStyle/>
                    <a:p>
                      <a:r>
                        <a:rPr lang="es-CL" dirty="0" smtClean="0"/>
                        <a:t>HDL</a:t>
                      </a:r>
                      <a:endParaRPr lang="es-CL" dirty="0"/>
                    </a:p>
                  </a:txBody>
                  <a:tcPr/>
                </a:tc>
                <a:tc>
                  <a:txBody>
                    <a:bodyPr/>
                    <a:lstStyle/>
                    <a:p>
                      <a:pPr algn="ctr"/>
                      <a:r>
                        <a:rPr lang="es-CL" dirty="0" smtClean="0"/>
                        <a:t>48</a:t>
                      </a:r>
                      <a:endParaRPr lang="es-CL" dirty="0"/>
                    </a:p>
                  </a:txBody>
                  <a:tcPr/>
                </a:tc>
                <a:tc>
                  <a:txBody>
                    <a:bodyPr/>
                    <a:lstStyle/>
                    <a:p>
                      <a:r>
                        <a:rPr lang="es-CL" dirty="0" smtClean="0"/>
                        <a:t>(mg/</a:t>
                      </a:r>
                      <a:r>
                        <a:rPr lang="es-CL" dirty="0" err="1" smtClean="0"/>
                        <a:t>dL</a:t>
                      </a:r>
                      <a:r>
                        <a:rPr lang="es-CL" dirty="0" smtClean="0"/>
                        <a:t>)</a:t>
                      </a:r>
                      <a:endParaRPr lang="es-CL" dirty="0"/>
                    </a:p>
                  </a:txBody>
                  <a:tcPr/>
                </a:tc>
              </a:tr>
              <a:tr h="370840">
                <a:tc>
                  <a:txBody>
                    <a:bodyPr/>
                    <a:lstStyle/>
                    <a:p>
                      <a:r>
                        <a:rPr lang="es-CL" dirty="0" smtClean="0"/>
                        <a:t>LDL</a:t>
                      </a:r>
                      <a:endParaRPr lang="es-CL" dirty="0"/>
                    </a:p>
                  </a:txBody>
                  <a:tcPr/>
                </a:tc>
                <a:tc>
                  <a:txBody>
                    <a:bodyPr/>
                    <a:lstStyle/>
                    <a:p>
                      <a:pPr algn="ctr"/>
                      <a:r>
                        <a:rPr lang="es-CL" dirty="0" smtClean="0"/>
                        <a:t>143</a:t>
                      </a:r>
                      <a:endParaRPr lang="es-CL" dirty="0"/>
                    </a:p>
                  </a:txBody>
                  <a:tcPr/>
                </a:tc>
                <a:tc>
                  <a:txBody>
                    <a:bodyPr/>
                    <a:lstStyle/>
                    <a:p>
                      <a:r>
                        <a:rPr lang="es-CL" dirty="0" smtClean="0"/>
                        <a:t>(mg/</a:t>
                      </a:r>
                      <a:r>
                        <a:rPr lang="es-CL" dirty="0" err="1" smtClean="0"/>
                        <a:t>dL</a:t>
                      </a:r>
                      <a:r>
                        <a:rPr lang="es-CL" dirty="0" smtClean="0"/>
                        <a:t>)</a:t>
                      </a:r>
                      <a:endParaRPr lang="es-CL" dirty="0"/>
                    </a:p>
                  </a:txBody>
                  <a:tcPr/>
                </a:tc>
              </a:tr>
              <a:tr h="370840">
                <a:tc>
                  <a:txBody>
                    <a:bodyPr/>
                    <a:lstStyle/>
                    <a:p>
                      <a:r>
                        <a:rPr lang="es-CL" dirty="0" smtClean="0"/>
                        <a:t>Triglicéridos</a:t>
                      </a:r>
                      <a:endParaRPr lang="es-CL" dirty="0"/>
                    </a:p>
                  </a:txBody>
                  <a:tcPr/>
                </a:tc>
                <a:tc>
                  <a:txBody>
                    <a:bodyPr/>
                    <a:lstStyle/>
                    <a:p>
                      <a:pPr algn="ctr"/>
                      <a:r>
                        <a:rPr lang="es-CL" dirty="0" smtClean="0"/>
                        <a:t>288</a:t>
                      </a:r>
                      <a:endParaRPr lang="es-CL" dirty="0"/>
                    </a:p>
                  </a:txBody>
                  <a:tcPr/>
                </a:tc>
                <a:tc>
                  <a:txBody>
                    <a:bodyPr/>
                    <a:lstStyle/>
                    <a:p>
                      <a:r>
                        <a:rPr lang="es-CL" dirty="0" smtClean="0"/>
                        <a:t>(mg/</a:t>
                      </a:r>
                      <a:r>
                        <a:rPr lang="es-CL" dirty="0" err="1" smtClean="0"/>
                        <a:t>dL</a:t>
                      </a:r>
                      <a:r>
                        <a:rPr lang="es-CL" dirty="0" smtClean="0"/>
                        <a:t>)</a:t>
                      </a:r>
                      <a:endParaRPr lang="es-CL" dirty="0"/>
                    </a:p>
                  </a:txBody>
                  <a:tcPr/>
                </a:tc>
              </a:tr>
              <a:tr h="370840">
                <a:tc>
                  <a:txBody>
                    <a:bodyPr/>
                    <a:lstStyle/>
                    <a:p>
                      <a:r>
                        <a:rPr lang="es-CL" dirty="0" smtClean="0"/>
                        <a:t>Glicemia</a:t>
                      </a:r>
                      <a:endParaRPr lang="es-CL" dirty="0"/>
                    </a:p>
                  </a:txBody>
                  <a:tcPr/>
                </a:tc>
                <a:tc>
                  <a:txBody>
                    <a:bodyPr/>
                    <a:lstStyle/>
                    <a:p>
                      <a:pPr algn="ctr"/>
                      <a:r>
                        <a:rPr lang="es-CL" dirty="0" smtClean="0"/>
                        <a:t>135</a:t>
                      </a:r>
                      <a:endParaRPr lang="es-CL" dirty="0"/>
                    </a:p>
                  </a:txBody>
                  <a:tcPr/>
                </a:tc>
                <a:tc>
                  <a:txBody>
                    <a:bodyPr/>
                    <a:lstStyle/>
                    <a:p>
                      <a:r>
                        <a:rPr lang="es-CL" dirty="0" smtClean="0"/>
                        <a:t>(mg/</a:t>
                      </a:r>
                      <a:r>
                        <a:rPr lang="es-CL" dirty="0" err="1" smtClean="0"/>
                        <a:t>dL</a:t>
                      </a:r>
                      <a:r>
                        <a:rPr lang="es-CL" dirty="0" smtClean="0"/>
                        <a:t>)</a:t>
                      </a:r>
                      <a:endParaRPr lang="es-CL" dirty="0"/>
                    </a:p>
                  </a:txBody>
                  <a:tcPr/>
                </a:tc>
              </a:tr>
              <a:tr h="370840">
                <a:tc>
                  <a:txBody>
                    <a:bodyPr/>
                    <a:lstStyle/>
                    <a:p>
                      <a:r>
                        <a:rPr lang="es-CL" dirty="0" smtClean="0"/>
                        <a:t>Albumina</a:t>
                      </a:r>
                      <a:endParaRPr lang="es-CL" dirty="0"/>
                    </a:p>
                  </a:txBody>
                  <a:tcPr/>
                </a:tc>
                <a:tc>
                  <a:txBody>
                    <a:bodyPr/>
                    <a:lstStyle/>
                    <a:p>
                      <a:pPr algn="ctr"/>
                      <a:r>
                        <a:rPr lang="es-CL" dirty="0" smtClean="0"/>
                        <a:t>4,1</a:t>
                      </a:r>
                      <a:endParaRPr lang="es-CL" dirty="0"/>
                    </a:p>
                  </a:txBody>
                  <a:tcPr/>
                </a:tc>
                <a:tc>
                  <a:txBody>
                    <a:bodyPr/>
                    <a:lstStyle/>
                    <a:p>
                      <a:r>
                        <a:rPr lang="es-CL" dirty="0" smtClean="0"/>
                        <a:t>(mg/</a:t>
                      </a:r>
                      <a:r>
                        <a:rPr lang="es-CL" dirty="0" err="1" smtClean="0"/>
                        <a:t>dL</a:t>
                      </a:r>
                      <a:r>
                        <a:rPr lang="es-CL" dirty="0" smtClean="0"/>
                        <a:t>)</a:t>
                      </a:r>
                      <a:endParaRPr lang="es-CL" dirty="0"/>
                    </a:p>
                  </a:txBody>
                  <a:tcPr/>
                </a:tc>
              </a:tr>
              <a:tr h="370840">
                <a:tc>
                  <a:txBody>
                    <a:bodyPr/>
                    <a:lstStyle/>
                    <a:p>
                      <a:r>
                        <a:rPr lang="es-CL" dirty="0" smtClean="0"/>
                        <a:t>BUN</a:t>
                      </a:r>
                      <a:endParaRPr lang="es-CL" dirty="0"/>
                    </a:p>
                  </a:txBody>
                  <a:tcPr/>
                </a:tc>
                <a:tc>
                  <a:txBody>
                    <a:bodyPr/>
                    <a:lstStyle/>
                    <a:p>
                      <a:pPr algn="ctr"/>
                      <a:r>
                        <a:rPr lang="es-CL" dirty="0" smtClean="0"/>
                        <a:t>22</a:t>
                      </a:r>
                      <a:endParaRPr lang="es-CL" dirty="0"/>
                    </a:p>
                  </a:txBody>
                  <a:tcPr/>
                </a:tc>
                <a:tc>
                  <a:txBody>
                    <a:bodyPr/>
                    <a:lstStyle/>
                    <a:p>
                      <a:r>
                        <a:rPr lang="es-CL" dirty="0" smtClean="0"/>
                        <a:t>(mg/</a:t>
                      </a:r>
                      <a:r>
                        <a:rPr lang="es-CL" dirty="0" err="1" smtClean="0"/>
                        <a:t>dL</a:t>
                      </a:r>
                      <a:r>
                        <a:rPr lang="es-CL" dirty="0" smtClean="0"/>
                        <a:t>)</a:t>
                      </a:r>
                      <a:endParaRPr lang="es-CL" dirty="0"/>
                    </a:p>
                  </a:txBody>
                  <a:tcPr/>
                </a:tc>
              </a:tr>
              <a:tr h="370840">
                <a:tc>
                  <a:txBody>
                    <a:bodyPr/>
                    <a:lstStyle/>
                    <a:p>
                      <a:r>
                        <a:rPr lang="es-CL" dirty="0" smtClean="0"/>
                        <a:t>GOT</a:t>
                      </a:r>
                      <a:endParaRPr lang="es-CL" dirty="0"/>
                    </a:p>
                  </a:txBody>
                  <a:tcPr/>
                </a:tc>
                <a:tc>
                  <a:txBody>
                    <a:bodyPr/>
                    <a:lstStyle/>
                    <a:p>
                      <a:pPr algn="ctr"/>
                      <a:r>
                        <a:rPr lang="es-CL" dirty="0" smtClean="0"/>
                        <a:t>25</a:t>
                      </a:r>
                      <a:endParaRPr lang="es-CL" dirty="0"/>
                    </a:p>
                  </a:txBody>
                  <a:tcPr/>
                </a:tc>
                <a:tc>
                  <a:txBody>
                    <a:bodyPr/>
                    <a:lstStyle/>
                    <a:p>
                      <a:r>
                        <a:rPr lang="es-CL" dirty="0" smtClean="0"/>
                        <a:t>(mg/</a:t>
                      </a:r>
                      <a:r>
                        <a:rPr lang="es-CL" dirty="0" err="1" smtClean="0"/>
                        <a:t>dL</a:t>
                      </a:r>
                      <a:r>
                        <a:rPr lang="es-CL" dirty="0" smtClean="0"/>
                        <a:t>)</a:t>
                      </a:r>
                      <a:endParaRPr lang="es-CL" dirty="0"/>
                    </a:p>
                  </a:txBody>
                  <a:tcPr/>
                </a:tc>
              </a:tr>
              <a:tr h="370840">
                <a:tc>
                  <a:txBody>
                    <a:bodyPr/>
                    <a:lstStyle/>
                    <a:p>
                      <a:r>
                        <a:rPr lang="es-CL" dirty="0" smtClean="0"/>
                        <a:t>Test de Esfuerzo</a:t>
                      </a:r>
                      <a:endParaRPr lang="es-CL" dirty="0"/>
                    </a:p>
                  </a:txBody>
                  <a:tcPr/>
                </a:tc>
                <a:tc gridSpan="2">
                  <a:txBody>
                    <a:bodyPr/>
                    <a:lstStyle/>
                    <a:p>
                      <a:r>
                        <a:rPr lang="es-CL" dirty="0" smtClean="0"/>
                        <a:t>Se detiene por fatiga, sin angina (ver)</a:t>
                      </a:r>
                      <a:endParaRPr lang="es-CL" dirty="0"/>
                    </a:p>
                  </a:txBody>
                  <a:tcPr/>
                </a:tc>
                <a:tc hMerge="1">
                  <a:txBody>
                    <a:bodyPr/>
                    <a:lstStyle/>
                    <a:p>
                      <a:endParaRPr lang="es-CL" dirty="0"/>
                    </a:p>
                  </a:txBody>
                  <a:tcPr/>
                </a:tc>
              </a:tr>
              <a:tr h="370840">
                <a:tc>
                  <a:txBody>
                    <a:bodyPr/>
                    <a:lstStyle/>
                    <a:p>
                      <a:r>
                        <a:rPr lang="es-CL" dirty="0" err="1" smtClean="0"/>
                        <a:t>Holter</a:t>
                      </a:r>
                      <a:r>
                        <a:rPr lang="es-CL" dirty="0" smtClean="0"/>
                        <a:t> de arritmias</a:t>
                      </a:r>
                      <a:r>
                        <a:rPr lang="es-CL" baseline="0" dirty="0" smtClean="0"/>
                        <a:t> </a:t>
                      </a:r>
                      <a:endParaRPr lang="es-CL" dirty="0"/>
                    </a:p>
                  </a:txBody>
                  <a:tcPr/>
                </a:tc>
                <a:tc gridSpan="2">
                  <a:txBody>
                    <a:bodyPr/>
                    <a:lstStyle/>
                    <a:p>
                      <a:r>
                        <a:rPr lang="es-CL" dirty="0" smtClean="0"/>
                        <a:t>No se realizó</a:t>
                      </a:r>
                      <a:endParaRPr lang="es-CL" dirty="0"/>
                    </a:p>
                  </a:txBody>
                  <a:tcPr/>
                </a:tc>
                <a:tc hMerge="1">
                  <a:txBody>
                    <a:bodyPr/>
                    <a:lstStyle/>
                    <a:p>
                      <a:endParaRPr lang="es-CL" dirty="0"/>
                    </a:p>
                  </a:txBody>
                  <a:tcPr/>
                </a:tc>
              </a:tr>
              <a:tr h="370840">
                <a:tc>
                  <a:txBody>
                    <a:bodyPr/>
                    <a:lstStyle/>
                    <a:p>
                      <a:r>
                        <a:rPr lang="es-CL" dirty="0" smtClean="0"/>
                        <a:t>Ecocardiograma</a:t>
                      </a:r>
                      <a:endParaRPr lang="es-CL" dirty="0"/>
                    </a:p>
                  </a:txBody>
                  <a:tcPr/>
                </a:tc>
                <a:tc gridSpan="2">
                  <a:txBody>
                    <a:bodyPr/>
                    <a:lstStyle/>
                    <a:p>
                      <a:r>
                        <a:rPr lang="es-CL" dirty="0" smtClean="0"/>
                        <a:t>No se realizó</a:t>
                      </a:r>
                      <a:endParaRPr lang="es-CL" dirty="0"/>
                    </a:p>
                  </a:txBody>
                  <a:tcPr/>
                </a:tc>
                <a:tc hMerge="1">
                  <a:txBody>
                    <a:bodyPr/>
                    <a:lstStyle/>
                    <a:p>
                      <a:endParaRPr lang="es-CL" dirty="0"/>
                    </a:p>
                  </a:txBody>
                  <a:tcPr/>
                </a:tc>
              </a:tr>
            </a:tbl>
          </a:graphicData>
        </a:graphic>
      </p:graphicFrame>
    </p:spTree>
    <p:extLst>
      <p:ext uri="{BB962C8B-B14F-4D97-AF65-F5344CB8AC3E}">
        <p14:creationId xmlns:p14="http://schemas.microsoft.com/office/powerpoint/2010/main" val="37505748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Test de Esfuerzo</a:t>
            </a:r>
            <a:endParaRPr lang="es-CL" dirty="0"/>
          </a:p>
        </p:txBody>
      </p:sp>
      <p:sp>
        <p:nvSpPr>
          <p:cNvPr id="3" name="2 Marcador de contenido"/>
          <p:cNvSpPr>
            <a:spLocks noGrp="1"/>
          </p:cNvSpPr>
          <p:nvPr>
            <p:ph idx="1"/>
          </p:nvPr>
        </p:nvSpPr>
        <p:spPr>
          <a:xfrm>
            <a:off x="457200" y="1173480"/>
            <a:ext cx="8229600" cy="4525963"/>
          </a:xfrm>
        </p:spPr>
        <p:txBody>
          <a:bodyPr/>
          <a:lstStyle/>
          <a:p>
            <a:pPr marL="0" indent="0">
              <a:buNone/>
            </a:pPr>
            <a:r>
              <a:rPr lang="es-CL" sz="2000" dirty="0" smtClean="0"/>
              <a:t>Paciente: Sra. J.B. -  Edad: 63 años  -  Peso (Kg): 75</a:t>
            </a:r>
          </a:p>
          <a:p>
            <a:pPr marL="0" indent="0">
              <a:buNone/>
            </a:pPr>
            <a:r>
              <a:rPr lang="es-CL" sz="2000" dirty="0" smtClean="0"/>
              <a:t>Antecedentes clínicos:  Fatigabilidad de esfuerzos</a:t>
            </a:r>
          </a:p>
          <a:p>
            <a:pPr marL="0" indent="0">
              <a:buNone/>
            </a:pPr>
            <a:r>
              <a:rPr lang="es-CL" sz="2000" dirty="0" smtClean="0"/>
              <a:t>Medicamentos: </a:t>
            </a:r>
            <a:r>
              <a:rPr lang="es-CL" sz="2000" dirty="0" err="1" smtClean="0"/>
              <a:t>Glibenclamida</a:t>
            </a:r>
            <a:r>
              <a:rPr lang="es-CL" sz="2000" dirty="0" smtClean="0"/>
              <a:t>. </a:t>
            </a:r>
            <a:r>
              <a:rPr lang="es-CL" sz="2000" dirty="0" err="1" smtClean="0"/>
              <a:t>Metformina</a:t>
            </a:r>
            <a:endParaRPr lang="es-CL" sz="2000" dirty="0" smtClean="0"/>
          </a:p>
          <a:p>
            <a:pPr marL="0" indent="0">
              <a:buNone/>
            </a:pPr>
            <a:r>
              <a:rPr lang="es-CL" sz="2000" dirty="0" smtClean="0"/>
              <a:t>Protocolo: Bruce</a:t>
            </a:r>
          </a:p>
          <a:p>
            <a:pPr marL="0" indent="0">
              <a:buNone/>
            </a:pPr>
            <a:endParaRPr lang="es-CL" dirty="0" smtClean="0"/>
          </a:p>
          <a:p>
            <a:pPr marL="0" indent="0">
              <a:buNone/>
            </a:pPr>
            <a:endParaRPr lang="es-CL" dirty="0"/>
          </a:p>
        </p:txBody>
      </p:sp>
      <p:graphicFrame>
        <p:nvGraphicFramePr>
          <p:cNvPr id="4" name="3 Tabla"/>
          <p:cNvGraphicFramePr>
            <a:graphicFrameLocks noGrp="1"/>
          </p:cNvGraphicFramePr>
          <p:nvPr>
            <p:extLst>
              <p:ext uri="{D42A27DB-BD31-4B8C-83A1-F6EECF244321}">
                <p14:modId xmlns:p14="http://schemas.microsoft.com/office/powerpoint/2010/main" val="4284705818"/>
              </p:ext>
            </p:extLst>
          </p:nvPr>
        </p:nvGraphicFramePr>
        <p:xfrm>
          <a:off x="2051721" y="2708924"/>
          <a:ext cx="5040558" cy="3606505"/>
        </p:xfrm>
        <a:graphic>
          <a:graphicData uri="http://schemas.openxmlformats.org/drawingml/2006/table">
            <a:tbl>
              <a:tblPr firstRow="1" bandRow="1">
                <a:tableStyleId>{616DA210-FB5B-4158-B5E0-FEB733F419BA}</a:tableStyleId>
              </a:tblPr>
              <a:tblGrid>
                <a:gridCol w="1680186"/>
                <a:gridCol w="1680186"/>
                <a:gridCol w="1680186"/>
              </a:tblGrid>
              <a:tr h="342870">
                <a:tc>
                  <a:txBody>
                    <a:bodyPr/>
                    <a:lstStyle/>
                    <a:p>
                      <a:r>
                        <a:rPr lang="es-CL" sz="1400" dirty="0" smtClean="0"/>
                        <a:t>Resultado</a:t>
                      </a:r>
                      <a:endParaRPr lang="es-CL" sz="1400" dirty="0"/>
                    </a:p>
                  </a:txBody>
                  <a:tcPr/>
                </a:tc>
                <a:tc>
                  <a:txBody>
                    <a:bodyPr/>
                    <a:lstStyle/>
                    <a:p>
                      <a:pPr algn="ctr"/>
                      <a:r>
                        <a:rPr lang="es-CL" sz="1400" dirty="0" smtClean="0"/>
                        <a:t>Basal</a:t>
                      </a:r>
                      <a:endParaRPr lang="es-CL" sz="1400" dirty="0"/>
                    </a:p>
                  </a:txBody>
                  <a:tcPr/>
                </a:tc>
                <a:tc>
                  <a:txBody>
                    <a:bodyPr/>
                    <a:lstStyle/>
                    <a:p>
                      <a:pPr algn="ctr"/>
                      <a:r>
                        <a:rPr lang="es-CL" sz="1400" dirty="0" smtClean="0"/>
                        <a:t>Esfuerzo Máximo</a:t>
                      </a:r>
                      <a:endParaRPr lang="es-CL" sz="1400" dirty="0"/>
                    </a:p>
                  </a:txBody>
                  <a:tcPr/>
                </a:tc>
              </a:tr>
              <a:tr h="342870">
                <a:tc>
                  <a:txBody>
                    <a:bodyPr/>
                    <a:lstStyle/>
                    <a:p>
                      <a:r>
                        <a:rPr lang="es-CL" sz="1400" dirty="0" smtClean="0"/>
                        <a:t>FC (l/min)</a:t>
                      </a:r>
                      <a:endParaRPr lang="es-CL" sz="1400" dirty="0"/>
                    </a:p>
                  </a:txBody>
                  <a:tcPr/>
                </a:tc>
                <a:tc>
                  <a:txBody>
                    <a:bodyPr/>
                    <a:lstStyle/>
                    <a:p>
                      <a:pPr algn="ctr"/>
                      <a:r>
                        <a:rPr lang="es-CL" sz="1400" dirty="0" smtClean="0"/>
                        <a:t>68</a:t>
                      </a:r>
                      <a:endParaRPr lang="es-CL" sz="1400" dirty="0"/>
                    </a:p>
                  </a:txBody>
                  <a:tcPr/>
                </a:tc>
                <a:tc>
                  <a:txBody>
                    <a:bodyPr/>
                    <a:lstStyle/>
                    <a:p>
                      <a:pPr algn="ctr"/>
                      <a:r>
                        <a:rPr lang="es-CL" sz="1400" dirty="0" smtClean="0"/>
                        <a:t>126</a:t>
                      </a:r>
                      <a:endParaRPr lang="es-CL" sz="1400" dirty="0"/>
                    </a:p>
                  </a:txBody>
                  <a:tcPr/>
                </a:tc>
              </a:tr>
              <a:tr h="342870">
                <a:tc>
                  <a:txBody>
                    <a:bodyPr/>
                    <a:lstStyle/>
                    <a:p>
                      <a:r>
                        <a:rPr lang="es-CL" sz="1400" dirty="0" smtClean="0"/>
                        <a:t>PAS (mm</a:t>
                      </a:r>
                      <a:r>
                        <a:rPr lang="es-CL" sz="1400" baseline="0" dirty="0" smtClean="0"/>
                        <a:t> Hg)</a:t>
                      </a:r>
                      <a:endParaRPr lang="es-CL" sz="1400" dirty="0"/>
                    </a:p>
                  </a:txBody>
                  <a:tcPr/>
                </a:tc>
                <a:tc>
                  <a:txBody>
                    <a:bodyPr/>
                    <a:lstStyle/>
                    <a:p>
                      <a:pPr algn="ctr"/>
                      <a:r>
                        <a:rPr lang="es-CL" sz="1400" dirty="0" smtClean="0"/>
                        <a:t>135</a:t>
                      </a:r>
                      <a:endParaRPr lang="es-CL" sz="1400" dirty="0"/>
                    </a:p>
                  </a:txBody>
                  <a:tcPr/>
                </a:tc>
                <a:tc>
                  <a:txBody>
                    <a:bodyPr/>
                    <a:lstStyle/>
                    <a:p>
                      <a:pPr algn="ctr"/>
                      <a:r>
                        <a:rPr lang="es-CL" sz="1400" dirty="0" smtClean="0"/>
                        <a:t>115</a:t>
                      </a:r>
                      <a:endParaRPr lang="es-CL" sz="1400" dirty="0"/>
                    </a:p>
                  </a:txBody>
                  <a:tcPr/>
                </a:tc>
              </a:tr>
              <a:tr h="342870">
                <a:tc>
                  <a:txBody>
                    <a:bodyPr/>
                    <a:lstStyle/>
                    <a:p>
                      <a:r>
                        <a:rPr lang="es-CL" sz="1400" dirty="0" smtClean="0"/>
                        <a:t>PAD (mm Hg)</a:t>
                      </a:r>
                      <a:endParaRPr lang="es-CL" sz="1400" dirty="0"/>
                    </a:p>
                  </a:txBody>
                  <a:tcPr/>
                </a:tc>
                <a:tc>
                  <a:txBody>
                    <a:bodyPr/>
                    <a:lstStyle/>
                    <a:p>
                      <a:pPr algn="ctr"/>
                      <a:r>
                        <a:rPr lang="es-CL" sz="1400" dirty="0" smtClean="0"/>
                        <a:t>80</a:t>
                      </a:r>
                      <a:endParaRPr lang="es-CL" sz="1400" dirty="0"/>
                    </a:p>
                  </a:txBody>
                  <a:tcPr/>
                </a:tc>
                <a:tc>
                  <a:txBody>
                    <a:bodyPr/>
                    <a:lstStyle/>
                    <a:p>
                      <a:pPr algn="ctr"/>
                      <a:r>
                        <a:rPr lang="es-CL" sz="1400" dirty="0" smtClean="0"/>
                        <a:t>80</a:t>
                      </a:r>
                      <a:endParaRPr lang="es-CL" sz="1400" dirty="0"/>
                    </a:p>
                  </a:txBody>
                  <a:tcPr/>
                </a:tc>
              </a:tr>
              <a:tr h="342870">
                <a:tc>
                  <a:txBody>
                    <a:bodyPr/>
                    <a:lstStyle/>
                    <a:p>
                      <a:r>
                        <a:rPr lang="es-CL" sz="1400" dirty="0" smtClean="0"/>
                        <a:t>FCM/FCMT (%)</a:t>
                      </a:r>
                      <a:endParaRPr lang="es-CL" sz="1400" dirty="0"/>
                    </a:p>
                  </a:txBody>
                  <a:tcPr/>
                </a:tc>
                <a:tc>
                  <a:txBody>
                    <a:bodyPr/>
                    <a:lstStyle/>
                    <a:p>
                      <a:pPr algn="ctr"/>
                      <a:endParaRPr lang="es-CL" sz="1400" dirty="0"/>
                    </a:p>
                  </a:txBody>
                  <a:tcPr/>
                </a:tc>
                <a:tc>
                  <a:txBody>
                    <a:bodyPr/>
                    <a:lstStyle/>
                    <a:p>
                      <a:pPr algn="ctr"/>
                      <a:r>
                        <a:rPr lang="es-CL" sz="1400" dirty="0" smtClean="0"/>
                        <a:t>80</a:t>
                      </a:r>
                      <a:endParaRPr lang="es-CL" sz="1400" dirty="0"/>
                    </a:p>
                  </a:txBody>
                  <a:tcPr/>
                </a:tc>
              </a:tr>
              <a:tr h="342870">
                <a:tc>
                  <a:txBody>
                    <a:bodyPr/>
                    <a:lstStyle/>
                    <a:p>
                      <a:r>
                        <a:rPr lang="es-CL" sz="1400" dirty="0" smtClean="0"/>
                        <a:t>METS</a:t>
                      </a:r>
                      <a:endParaRPr lang="es-CL" sz="1400" dirty="0"/>
                    </a:p>
                  </a:txBody>
                  <a:tcPr/>
                </a:tc>
                <a:tc>
                  <a:txBody>
                    <a:bodyPr/>
                    <a:lstStyle/>
                    <a:p>
                      <a:pPr algn="ctr"/>
                      <a:endParaRPr lang="es-CL" sz="1400" dirty="0"/>
                    </a:p>
                  </a:txBody>
                  <a:tcPr/>
                </a:tc>
                <a:tc>
                  <a:txBody>
                    <a:bodyPr/>
                    <a:lstStyle/>
                    <a:p>
                      <a:pPr algn="ctr"/>
                      <a:r>
                        <a:rPr lang="es-CL" sz="1400" dirty="0" smtClean="0"/>
                        <a:t>7</a:t>
                      </a:r>
                      <a:endParaRPr lang="es-CL" sz="1400" dirty="0"/>
                    </a:p>
                  </a:txBody>
                  <a:tcPr/>
                </a:tc>
              </a:tr>
              <a:tr h="342870">
                <a:tc>
                  <a:txBody>
                    <a:bodyPr/>
                    <a:lstStyle/>
                    <a:p>
                      <a:r>
                        <a:rPr lang="es-CL" sz="1400" dirty="0" smtClean="0"/>
                        <a:t>Duración (min, </a:t>
                      </a:r>
                      <a:r>
                        <a:rPr lang="es-CL" sz="1400" dirty="0" err="1" smtClean="0"/>
                        <a:t>seg</a:t>
                      </a:r>
                      <a:r>
                        <a:rPr lang="es-CL" sz="1400" dirty="0" smtClean="0"/>
                        <a:t>)</a:t>
                      </a:r>
                      <a:endParaRPr lang="es-CL" sz="1400" dirty="0"/>
                    </a:p>
                  </a:txBody>
                  <a:tcPr/>
                </a:tc>
                <a:tc>
                  <a:txBody>
                    <a:bodyPr/>
                    <a:lstStyle/>
                    <a:p>
                      <a:pPr algn="ctr"/>
                      <a:endParaRPr lang="es-CL" sz="1400" dirty="0"/>
                    </a:p>
                  </a:txBody>
                  <a:tcPr/>
                </a:tc>
                <a:tc>
                  <a:txBody>
                    <a:bodyPr/>
                    <a:lstStyle/>
                    <a:p>
                      <a:pPr algn="ctr"/>
                      <a:r>
                        <a:rPr lang="es-CL" sz="1400" dirty="0" smtClean="0"/>
                        <a:t>5,25</a:t>
                      </a:r>
                      <a:endParaRPr lang="es-CL" sz="1400" dirty="0"/>
                    </a:p>
                  </a:txBody>
                  <a:tcPr/>
                </a:tc>
              </a:tr>
              <a:tr h="1206415">
                <a:tc gridSpan="3">
                  <a:txBody>
                    <a:bodyPr/>
                    <a:lstStyle/>
                    <a:p>
                      <a:r>
                        <a:rPr lang="es-CL" sz="1400" dirty="0" smtClean="0"/>
                        <a:t>Test</a:t>
                      </a:r>
                      <a:r>
                        <a:rPr lang="es-CL" sz="1400" baseline="0" dirty="0" smtClean="0"/>
                        <a:t> de Esfuerzo se detuvo por fatiga.  La paciente se ejercitó por 5 minutos 25 segundos en protocolo de Bruce, alcanzó el 85% de la FCMT.</a:t>
                      </a:r>
                    </a:p>
                    <a:p>
                      <a:endParaRPr lang="es-CL" sz="1400" baseline="0" dirty="0" smtClean="0"/>
                    </a:p>
                    <a:p>
                      <a:r>
                        <a:rPr lang="es-CL" sz="1400" baseline="0" dirty="0" smtClean="0">
                          <a:hlinkClick r:id="rId2" action="ppaction://hlinksldjump"/>
                        </a:rPr>
                        <a:t>ECG Esfuerzo Máximo</a:t>
                      </a:r>
                      <a:r>
                        <a:rPr lang="es-CL" sz="1400" baseline="0" dirty="0" smtClean="0"/>
                        <a:t>                                              </a:t>
                      </a:r>
                      <a:r>
                        <a:rPr lang="es-CL" sz="1400" baseline="0" dirty="0" smtClean="0">
                          <a:hlinkClick r:id="rId3" action="ppaction://hlinksldjump"/>
                        </a:rPr>
                        <a:t>ECG Post Esfuerzo</a:t>
                      </a:r>
                      <a:endParaRPr lang="es-CL" sz="1400" dirty="0"/>
                    </a:p>
                  </a:txBody>
                  <a:tcPr/>
                </a:tc>
                <a:tc hMerge="1">
                  <a:txBody>
                    <a:bodyPr/>
                    <a:lstStyle/>
                    <a:p>
                      <a:pPr algn="ctr"/>
                      <a:endParaRPr lang="es-CL" sz="1400" dirty="0"/>
                    </a:p>
                  </a:txBody>
                  <a:tcPr/>
                </a:tc>
                <a:tc hMerge="1">
                  <a:txBody>
                    <a:bodyPr/>
                    <a:lstStyle/>
                    <a:p>
                      <a:pPr algn="ctr"/>
                      <a:endParaRPr lang="es-CL" sz="1400" dirty="0"/>
                    </a:p>
                  </a:txBody>
                  <a:tcPr/>
                </a:tc>
              </a:tr>
            </a:tbl>
          </a:graphicData>
        </a:graphic>
      </p:graphicFrame>
    </p:spTree>
    <p:extLst>
      <p:ext uri="{BB962C8B-B14F-4D97-AF65-F5344CB8AC3E}">
        <p14:creationId xmlns:p14="http://schemas.microsoft.com/office/powerpoint/2010/main" val="859777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6968" y="856651"/>
            <a:ext cx="8750064" cy="5092630"/>
          </a:xfrm>
        </p:spPr>
      </p:pic>
      <p:sp>
        <p:nvSpPr>
          <p:cNvPr id="5" name="4 CuadroTexto"/>
          <p:cNvSpPr txBox="1"/>
          <p:nvPr/>
        </p:nvSpPr>
        <p:spPr>
          <a:xfrm>
            <a:off x="7452320" y="6237312"/>
            <a:ext cx="864096"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L" dirty="0" smtClean="0">
                <a:hlinkClick r:id="rId3" action="ppaction://hlinksldjump"/>
              </a:rPr>
              <a:t>Volver</a:t>
            </a:r>
            <a:endParaRPr lang="es-CL" dirty="0"/>
          </a:p>
        </p:txBody>
      </p:sp>
    </p:spTree>
    <p:extLst>
      <p:ext uri="{BB962C8B-B14F-4D97-AF65-F5344CB8AC3E}">
        <p14:creationId xmlns:p14="http://schemas.microsoft.com/office/powerpoint/2010/main" val="13312380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7877" y="869349"/>
            <a:ext cx="8728246" cy="5079932"/>
          </a:xfrm>
        </p:spPr>
      </p:pic>
      <p:sp>
        <p:nvSpPr>
          <p:cNvPr id="5" name="4 CuadroTexto"/>
          <p:cNvSpPr txBox="1"/>
          <p:nvPr/>
        </p:nvSpPr>
        <p:spPr>
          <a:xfrm>
            <a:off x="7452320" y="6237312"/>
            <a:ext cx="864096"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L" dirty="0" smtClean="0">
                <a:hlinkClick r:id="rId3" action="ppaction://hlinksldjump"/>
              </a:rPr>
              <a:t>Volver</a:t>
            </a:r>
            <a:endParaRPr lang="es-CL" dirty="0"/>
          </a:p>
        </p:txBody>
      </p:sp>
    </p:spTree>
    <p:extLst>
      <p:ext uri="{BB962C8B-B14F-4D97-AF65-F5344CB8AC3E}">
        <p14:creationId xmlns:p14="http://schemas.microsoft.com/office/powerpoint/2010/main" val="35456660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629816"/>
            <a:ext cx="8229600" cy="1143000"/>
          </a:xfrm>
        </p:spPr>
        <p:txBody>
          <a:bodyPr>
            <a:normAutofit fontScale="90000"/>
          </a:bodyPr>
          <a:lstStyle/>
          <a:p>
            <a:r>
              <a:rPr lang="es-CL" dirty="0"/>
              <a:t>¿En este momento que le dice a la paciente?</a:t>
            </a:r>
            <a:br>
              <a:rPr lang="es-CL" dirty="0"/>
            </a:br>
            <a:endParaRPr lang="es-CL" dirty="0"/>
          </a:p>
        </p:txBody>
      </p:sp>
      <p:sp>
        <p:nvSpPr>
          <p:cNvPr id="3" name="2 Marcador de contenido"/>
          <p:cNvSpPr>
            <a:spLocks noGrp="1"/>
          </p:cNvSpPr>
          <p:nvPr>
            <p:ph idx="1"/>
          </p:nvPr>
        </p:nvSpPr>
        <p:spPr/>
        <p:txBody>
          <a:bodyPr>
            <a:noAutofit/>
          </a:bodyPr>
          <a:lstStyle/>
          <a:p>
            <a:pPr marL="0" indent="0">
              <a:buNone/>
            </a:pPr>
            <a:r>
              <a:rPr lang="es-CL" sz="2800" dirty="0"/>
              <a:t>La presencia de un TE positivo precoz, con hipotensión de esfuerzo es indicativo de una isquemia miocárdica extensa y grave. Un alto porcentaje de estos pacientes tiene lesiones críticas de tres vasos o de tronco de la coronaria izquierda. Además, en esta paciente la ausencia de dolor anginoso hace más difícil su manejo medicamentoso. Por lo tanto, debemos explicar a la paciente lo delicado de la situación y la necesidad de una </a:t>
            </a:r>
            <a:r>
              <a:rPr lang="es-CL" sz="2800" dirty="0" smtClean="0"/>
              <a:t>coronariografía</a:t>
            </a:r>
            <a:r>
              <a:rPr lang="es-CL" sz="2800" dirty="0"/>
              <a:t>, a la brevedad posible. Entretanto debe recibir Aspirina, </a:t>
            </a:r>
            <a:r>
              <a:rPr lang="es-CL" sz="2800" dirty="0" err="1"/>
              <a:t>Estatinas</a:t>
            </a:r>
            <a:r>
              <a:rPr lang="es-CL" sz="2800" dirty="0"/>
              <a:t> y B-Bloqueadores.</a:t>
            </a:r>
          </a:p>
        </p:txBody>
      </p:sp>
    </p:spTree>
    <p:extLst>
      <p:ext uri="{BB962C8B-B14F-4D97-AF65-F5344CB8AC3E}">
        <p14:creationId xmlns:p14="http://schemas.microsoft.com/office/powerpoint/2010/main" val="1663986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Evolución</a:t>
            </a:r>
            <a:endParaRPr lang="es-CL" dirty="0"/>
          </a:p>
        </p:txBody>
      </p:sp>
      <p:sp>
        <p:nvSpPr>
          <p:cNvPr id="3" name="2 Marcador de contenido"/>
          <p:cNvSpPr>
            <a:spLocks noGrp="1"/>
          </p:cNvSpPr>
          <p:nvPr>
            <p:ph idx="1"/>
          </p:nvPr>
        </p:nvSpPr>
        <p:spPr/>
        <p:txBody>
          <a:bodyPr/>
          <a:lstStyle/>
          <a:p>
            <a:pPr marL="0" indent="0">
              <a:buNone/>
            </a:pPr>
            <a:r>
              <a:rPr lang="es-CL" dirty="0" smtClean="0"/>
              <a:t>Se indicó Coronario grafía</a:t>
            </a:r>
          </a:p>
          <a:p>
            <a:pPr marL="0" indent="0">
              <a:buNone/>
            </a:pPr>
            <a:endParaRPr lang="es-CL" dirty="0"/>
          </a:p>
        </p:txBody>
      </p:sp>
      <p:sp>
        <p:nvSpPr>
          <p:cNvPr id="4" name="3 Rectángulo redondeado">
            <a:hlinkClick r:id="rId2" action="ppaction://hlinksldjump"/>
          </p:cNvPr>
          <p:cNvSpPr/>
          <p:nvPr/>
        </p:nvSpPr>
        <p:spPr>
          <a:xfrm>
            <a:off x="2267744" y="2780928"/>
            <a:ext cx="4680520"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3200" dirty="0" smtClean="0"/>
              <a:t>Coronariografía</a:t>
            </a:r>
          </a:p>
        </p:txBody>
      </p:sp>
      <p:sp>
        <p:nvSpPr>
          <p:cNvPr id="5" name="4 Rectángulo redondeado">
            <a:hlinkClick r:id="rId3" action="ppaction://hlinksldjump"/>
          </p:cNvPr>
          <p:cNvSpPr/>
          <p:nvPr/>
        </p:nvSpPr>
        <p:spPr>
          <a:xfrm>
            <a:off x="2267744" y="4005064"/>
            <a:ext cx="4680520"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3200" dirty="0" smtClean="0"/>
              <a:t>Ventriculografía</a:t>
            </a:r>
          </a:p>
        </p:txBody>
      </p:sp>
    </p:spTree>
    <p:extLst>
      <p:ext uri="{BB962C8B-B14F-4D97-AF65-F5344CB8AC3E}">
        <p14:creationId xmlns:p14="http://schemas.microsoft.com/office/powerpoint/2010/main" val="10626080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CL" dirty="0" smtClean="0"/>
              <a:t>Coronariografía</a:t>
            </a:r>
            <a:endParaRPr lang="es-CL" dirty="0"/>
          </a:p>
        </p:txBody>
      </p:sp>
      <p:pic>
        <p:nvPicPr>
          <p:cNvPr id="7" name="6 Marcador de contenido"/>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71500" y="1958181"/>
            <a:ext cx="3810000" cy="3810000"/>
          </a:xfrm>
        </p:spPr>
      </p:pic>
      <p:pic>
        <p:nvPicPr>
          <p:cNvPr id="8" name="7 Marcador de contenido"/>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62500" y="1958181"/>
            <a:ext cx="3810000" cy="3810000"/>
          </a:xfrm>
        </p:spPr>
      </p:pic>
      <p:sp>
        <p:nvSpPr>
          <p:cNvPr id="9" name="3 Título"/>
          <p:cNvSpPr txBox="1">
            <a:spLocks/>
          </p:cNvSpPr>
          <p:nvPr/>
        </p:nvSpPr>
        <p:spPr>
          <a:xfrm>
            <a:off x="446856" y="5805264"/>
            <a:ext cx="8229600" cy="85496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CL" sz="2400" dirty="0" smtClean="0"/>
              <a:t>Se demuestra lesión del tronco común de la coronaria izquierda, sin otras lesiones significativas.</a:t>
            </a:r>
            <a:endParaRPr lang="es-CL" sz="2400" dirty="0"/>
          </a:p>
        </p:txBody>
      </p:sp>
      <p:sp>
        <p:nvSpPr>
          <p:cNvPr id="10" name="9 CuadroTexto"/>
          <p:cNvSpPr txBox="1"/>
          <p:nvPr/>
        </p:nvSpPr>
        <p:spPr>
          <a:xfrm>
            <a:off x="7452320" y="6237312"/>
            <a:ext cx="864096"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L" dirty="0" smtClean="0">
                <a:hlinkClick r:id="rId4" action="ppaction://hlinksldjump"/>
              </a:rPr>
              <a:t>Volver</a:t>
            </a:r>
            <a:endParaRPr lang="es-CL" dirty="0"/>
          </a:p>
        </p:txBody>
      </p:sp>
    </p:spTree>
    <p:extLst>
      <p:ext uri="{BB962C8B-B14F-4D97-AF65-F5344CB8AC3E}">
        <p14:creationId xmlns:p14="http://schemas.microsoft.com/office/powerpoint/2010/main" val="39859982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34082"/>
          </a:xfrm>
        </p:spPr>
        <p:txBody>
          <a:bodyPr>
            <a:normAutofit/>
          </a:bodyPr>
          <a:lstStyle/>
          <a:p>
            <a:r>
              <a:rPr lang="es-CL" sz="3200" dirty="0" smtClean="0"/>
              <a:t>Caso X1</a:t>
            </a:r>
            <a:endParaRPr lang="es-CL" sz="3200" dirty="0"/>
          </a:p>
        </p:txBody>
      </p:sp>
      <p:sp>
        <p:nvSpPr>
          <p:cNvPr id="3" name="2 Marcador de contenido"/>
          <p:cNvSpPr>
            <a:spLocks noGrp="1"/>
          </p:cNvSpPr>
          <p:nvPr>
            <p:ph idx="1"/>
          </p:nvPr>
        </p:nvSpPr>
        <p:spPr>
          <a:xfrm>
            <a:off x="457200" y="908720"/>
            <a:ext cx="8229600" cy="5217443"/>
          </a:xfrm>
        </p:spPr>
        <p:txBody>
          <a:bodyPr>
            <a:normAutofit fontScale="77500" lnSpcReduction="20000"/>
          </a:bodyPr>
          <a:lstStyle/>
          <a:p>
            <a:pPr marL="0" indent="0">
              <a:buNone/>
            </a:pPr>
            <a:r>
              <a:rPr lang="es-CL" dirty="0" smtClean="0"/>
              <a:t>Sra. J.B.</a:t>
            </a:r>
          </a:p>
          <a:p>
            <a:pPr marL="0" indent="0">
              <a:buNone/>
            </a:pPr>
            <a:r>
              <a:rPr lang="es-CL" dirty="0" smtClean="0"/>
              <a:t>Mujer de 63 años, atiende junto a su marido un local de La Vega.  Es diabética conocida desde hace más de 10 años</a:t>
            </a:r>
            <a:r>
              <a:rPr lang="es-CL" dirty="0"/>
              <a:t> </a:t>
            </a:r>
            <a:r>
              <a:rPr lang="es-CL" dirty="0" smtClean="0"/>
              <a:t>(Glibenclamida y Metformina).  </a:t>
            </a:r>
          </a:p>
          <a:p>
            <a:pPr marL="0" indent="0">
              <a:buNone/>
            </a:pPr>
            <a:r>
              <a:rPr lang="es-CL" dirty="0" smtClean="0"/>
              <a:t>Activa, consulta porque en los últimos 3-4 meses presenta episodios ocasionales de sensación de “fatiga” (“siento como que me voy a desmayar”) que aparecen después de realizar esfuerzos mayores, tales como cargar cajones de frutas.  Habitualmente desaparecen después de descansar pocos minutos. El último fue hace una semana, fue mas prolongado y se acompaño de sudoración, por lo que decidió consultar en el SAMU, donde le realizaron una Glicemia (178 mg%), le tomaron la PA (145/95 mmHg) y la refirieron a cardiología por “probable HTA”.  Desde entonces ha restringido su actividad y se ha mantenido asintomática </a:t>
            </a:r>
            <a:endParaRPr lang="es-CL" dirty="0"/>
          </a:p>
        </p:txBody>
      </p:sp>
    </p:spTree>
    <p:extLst>
      <p:ext uri="{BB962C8B-B14F-4D97-AF65-F5344CB8AC3E}">
        <p14:creationId xmlns:p14="http://schemas.microsoft.com/office/powerpoint/2010/main" val="24757980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dirty="0"/>
          </a:p>
        </p:txBody>
      </p:sp>
      <p:pic>
        <p:nvPicPr>
          <p:cNvPr id="5" name="4 Marcador de contenido"/>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15987" y="2209130"/>
            <a:ext cx="3321026" cy="3308102"/>
          </a:xfrm>
        </p:spPr>
      </p:pic>
      <p:pic>
        <p:nvPicPr>
          <p:cNvPr id="6" name="5 Marcador de contenido"/>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006987" y="2202669"/>
            <a:ext cx="3321026" cy="3321026"/>
          </a:xfrm>
        </p:spPr>
      </p:pic>
      <p:sp>
        <p:nvSpPr>
          <p:cNvPr id="7" name="6 CuadroTexto">
            <a:hlinkClick r:id="rId4" action="ppaction://hlinksldjump"/>
          </p:cNvPr>
          <p:cNvSpPr txBox="1"/>
          <p:nvPr/>
        </p:nvSpPr>
        <p:spPr>
          <a:xfrm>
            <a:off x="7452320" y="6237312"/>
            <a:ext cx="864096"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L" dirty="0" smtClean="0">
                <a:hlinkClick r:id="rId5" action="ppaction://hlinksldjump"/>
              </a:rPr>
              <a:t>Volver</a:t>
            </a:r>
            <a:endParaRPr lang="es-CL" dirty="0"/>
          </a:p>
        </p:txBody>
      </p:sp>
    </p:spTree>
    <p:extLst>
      <p:ext uri="{BB962C8B-B14F-4D97-AF65-F5344CB8AC3E}">
        <p14:creationId xmlns:p14="http://schemas.microsoft.com/office/powerpoint/2010/main" val="36423914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Evolución</a:t>
            </a:r>
            <a:endParaRPr lang="es-ES" dirty="0"/>
          </a:p>
        </p:txBody>
      </p:sp>
      <p:sp>
        <p:nvSpPr>
          <p:cNvPr id="3" name="Marcador de contenido 2"/>
          <p:cNvSpPr>
            <a:spLocks noGrp="1"/>
          </p:cNvSpPr>
          <p:nvPr>
            <p:ph sz="half" idx="1"/>
          </p:nvPr>
        </p:nvSpPr>
        <p:spPr>
          <a:xfrm>
            <a:off x="683568" y="1268760"/>
            <a:ext cx="7494984" cy="4813995"/>
          </a:xfrm>
        </p:spPr>
        <p:txBody>
          <a:bodyPr/>
          <a:lstStyle/>
          <a:p>
            <a:pPr marL="0" indent="0">
              <a:buNone/>
            </a:pPr>
            <a:r>
              <a:rPr lang="es-ES" dirty="0" smtClean="0"/>
              <a:t>La paciente fue sometida a cirugía de </a:t>
            </a:r>
            <a:r>
              <a:rPr lang="es-ES" dirty="0" err="1" smtClean="0"/>
              <a:t>by-pass</a:t>
            </a:r>
            <a:r>
              <a:rPr lang="es-ES" dirty="0" smtClean="0"/>
              <a:t> coronario doble ( arteria descendente anterior y </a:t>
            </a:r>
            <a:r>
              <a:rPr lang="es-ES" dirty="0" err="1" smtClean="0"/>
              <a:t>circunfleja</a:t>
            </a:r>
            <a:r>
              <a:rPr lang="es-ES" dirty="0" smtClean="0"/>
              <a:t>).</a:t>
            </a:r>
          </a:p>
          <a:p>
            <a:pPr marL="0" indent="0">
              <a:buNone/>
            </a:pPr>
            <a:r>
              <a:rPr lang="es-ES" dirty="0" smtClean="0"/>
              <a:t>A los 4 meses retomó sus </a:t>
            </a:r>
            <a:r>
              <a:rPr lang="es-ES" smtClean="0"/>
              <a:t>actividades habituales y </a:t>
            </a:r>
            <a:r>
              <a:rPr lang="es-ES" dirty="0" smtClean="0"/>
              <a:t>en un control alejado, se mantiene activa y asintomática.</a:t>
            </a:r>
            <a:endParaRPr lang="es-ES" dirty="0"/>
          </a:p>
        </p:txBody>
      </p:sp>
    </p:spTree>
    <p:extLst>
      <p:ext uri="{BB962C8B-B14F-4D97-AF65-F5344CB8AC3E}">
        <p14:creationId xmlns:p14="http://schemas.microsoft.com/office/powerpoint/2010/main" val="6046462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a:p>
        </p:txBody>
      </p:sp>
      <p:sp>
        <p:nvSpPr>
          <p:cNvPr id="3" name="2 Marcador de contenido"/>
          <p:cNvSpPr>
            <a:spLocks noGrp="1"/>
          </p:cNvSpPr>
          <p:nvPr>
            <p:ph idx="1"/>
          </p:nvPr>
        </p:nvSpPr>
        <p:spPr/>
        <p:txBody>
          <a:bodyPr/>
          <a:lstStyle/>
          <a:p>
            <a:pPr marL="0" indent="0">
              <a:buNone/>
            </a:pPr>
            <a:r>
              <a:rPr lang="es-CL" dirty="0" smtClean="0"/>
              <a:t>Interrogada dirigidamente, no relata trastorno de conciencia ni otros síntomas neurológicos, ni urinarios, ni dolor esternal, ni disnea nocturna, ni edema, ni palpitaciones.</a:t>
            </a:r>
            <a:endParaRPr lang="es-CL" dirty="0"/>
          </a:p>
        </p:txBody>
      </p:sp>
    </p:spTree>
    <p:extLst>
      <p:ext uri="{BB962C8B-B14F-4D97-AF65-F5344CB8AC3E}">
        <p14:creationId xmlns:p14="http://schemas.microsoft.com/office/powerpoint/2010/main" val="11426390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a:p>
        </p:txBody>
      </p:sp>
      <p:sp>
        <p:nvSpPr>
          <p:cNvPr id="3" name="2 Marcador de contenido"/>
          <p:cNvSpPr>
            <a:spLocks noGrp="1"/>
          </p:cNvSpPr>
          <p:nvPr>
            <p:ph idx="1"/>
          </p:nvPr>
        </p:nvSpPr>
        <p:spPr/>
        <p:txBody>
          <a:bodyPr/>
          <a:lstStyle/>
          <a:p>
            <a:pPr marL="0" indent="0">
              <a:buNone/>
            </a:pPr>
            <a:r>
              <a:rPr lang="es-CL" dirty="0" smtClean="0"/>
              <a:t>¿Qué hallazgos del examen físico considera importantes para el diagnóstico diferencial en este paciente?</a:t>
            </a:r>
            <a:endParaRPr lang="es-CL" dirty="0"/>
          </a:p>
        </p:txBody>
      </p:sp>
    </p:spTree>
    <p:extLst>
      <p:ext uri="{BB962C8B-B14F-4D97-AF65-F5344CB8AC3E}">
        <p14:creationId xmlns:p14="http://schemas.microsoft.com/office/powerpoint/2010/main" val="17560458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78098"/>
          </a:xfrm>
        </p:spPr>
        <p:txBody>
          <a:bodyPr/>
          <a:lstStyle/>
          <a:p>
            <a:r>
              <a:rPr lang="es-CL" dirty="0" smtClean="0"/>
              <a:t>Examen físico</a:t>
            </a:r>
            <a:endParaRPr lang="es-CL" dirty="0"/>
          </a:p>
        </p:txBody>
      </p:sp>
      <p:sp>
        <p:nvSpPr>
          <p:cNvPr id="3" name="2 Marcador de contenido"/>
          <p:cNvSpPr>
            <a:spLocks noGrp="1"/>
          </p:cNvSpPr>
          <p:nvPr>
            <p:ph idx="1"/>
          </p:nvPr>
        </p:nvSpPr>
        <p:spPr>
          <a:xfrm>
            <a:off x="457200" y="1124744"/>
            <a:ext cx="8229600" cy="5001419"/>
          </a:xfrm>
        </p:spPr>
        <p:txBody>
          <a:bodyPr>
            <a:normAutofit fontScale="92500" lnSpcReduction="10000"/>
          </a:bodyPr>
          <a:lstStyle/>
          <a:p>
            <a:r>
              <a:rPr lang="es-CL" dirty="0" smtClean="0"/>
              <a:t>Paciente en buenas condiciones generales, ligeramente obesa, orientada y cooperadora.</a:t>
            </a:r>
          </a:p>
          <a:p>
            <a:r>
              <a:rPr lang="es-CL" dirty="0" smtClean="0"/>
              <a:t>Eupneica, bien perfundida</a:t>
            </a:r>
          </a:p>
          <a:p>
            <a:r>
              <a:rPr lang="es-CL" dirty="0" smtClean="0"/>
              <a:t>PA 135/85</a:t>
            </a:r>
          </a:p>
          <a:p>
            <a:r>
              <a:rPr lang="es-CL" dirty="0" smtClean="0"/>
              <a:t>FC 72 x min</a:t>
            </a:r>
          </a:p>
          <a:p>
            <a:r>
              <a:rPr lang="es-CL" dirty="0" smtClean="0"/>
              <a:t>Carótidas normales</a:t>
            </a:r>
          </a:p>
          <a:p>
            <a:r>
              <a:rPr lang="es-CL" dirty="0" smtClean="0"/>
              <a:t>Pulmones: sin congestión</a:t>
            </a:r>
          </a:p>
          <a:p>
            <a:r>
              <a:rPr lang="es-CL" dirty="0" smtClean="0"/>
              <a:t>Sin cardiomegalia, auscultación</a:t>
            </a:r>
            <a:endParaRPr lang="es-CL" dirty="0" smtClean="0"/>
          </a:p>
          <a:p>
            <a:r>
              <a:rPr lang="es-CL" dirty="0" smtClean="0"/>
              <a:t>Abdomen blando, </a:t>
            </a:r>
            <a:r>
              <a:rPr lang="es-CL" dirty="0" err="1" smtClean="0"/>
              <a:t>depresible</a:t>
            </a:r>
            <a:r>
              <a:rPr lang="es-CL" dirty="0" smtClean="0"/>
              <a:t>, indoloro</a:t>
            </a:r>
          </a:p>
          <a:p>
            <a:r>
              <a:rPr lang="es-CL" dirty="0" smtClean="0"/>
              <a:t>Pulso pedio der (++); izq </a:t>
            </a:r>
            <a:r>
              <a:rPr lang="es-CL" dirty="0"/>
              <a:t>(</a:t>
            </a:r>
            <a:r>
              <a:rPr lang="es-CL" dirty="0" smtClean="0"/>
              <a:t>-)</a:t>
            </a:r>
          </a:p>
        </p:txBody>
      </p:sp>
      <p:pic>
        <p:nvPicPr>
          <p:cNvPr id="4" name="X1_Pista_7_trac2.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817840" y="4509120"/>
            <a:ext cx="609600" cy="609600"/>
          </a:xfrm>
          <a:prstGeom prst="rect">
            <a:avLst/>
          </a:prstGeom>
        </p:spPr>
      </p:pic>
    </p:spTree>
    <p:extLst>
      <p:ext uri="{BB962C8B-B14F-4D97-AF65-F5344CB8AC3E}">
        <p14:creationId xmlns:p14="http://schemas.microsoft.com/office/powerpoint/2010/main" val="178832858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858" fill="hold"/>
                                        <p:tgtEl>
                                          <p:spTgt spid="4"/>
                                        </p:tgtEl>
                                      </p:cBhvr>
                                    </p:cmd>
                                  </p:childTnLst>
                                </p:cTn>
                              </p:par>
                            </p:childTnLst>
                          </p:cTn>
                        </p:par>
                      </p:childTnLst>
                    </p:cTn>
                  </p:par>
                </p:childTnLst>
              </p:cTn>
              <p:nextCondLst>
                <p:cond evt="onClick" delay="0">
                  <p:tgtEl>
                    <p:spTgt spid="4"/>
                  </p:tgtEl>
                </p:cond>
              </p:nextCondLst>
            </p:seq>
            <p:audio>
              <p:cMediaNode vol="80000">
                <p:cTn id="7" repeatCount="indefinite"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pPr marL="0" indent="0">
              <a:buNone/>
            </a:pPr>
            <a:r>
              <a:rPr lang="es-ES" dirty="0" smtClean="0"/>
              <a:t>Con los antecedentes disponibles ¿ cuales son sus hipótesis diagnósticas?</a:t>
            </a:r>
          </a:p>
          <a:p>
            <a:pPr marL="0" indent="0">
              <a:buNone/>
            </a:pPr>
            <a:r>
              <a:rPr lang="es-ES" dirty="0" smtClean="0"/>
              <a:t>¿qué medidas diagnósticas o terapéuticas propone?</a:t>
            </a:r>
            <a:endParaRPr lang="es-ES" dirty="0"/>
          </a:p>
        </p:txBody>
      </p:sp>
    </p:spTree>
    <p:extLst>
      <p:ext uri="{BB962C8B-B14F-4D97-AF65-F5344CB8AC3E}">
        <p14:creationId xmlns:p14="http://schemas.microsoft.com/office/powerpoint/2010/main" val="13143079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L" dirty="0" smtClean="0"/>
              <a:t>Cual es su diagnóstico presuntivo inicial?</a:t>
            </a:r>
            <a:endParaRPr lang="es-CL" dirty="0"/>
          </a:p>
        </p:txBody>
      </p:sp>
      <p:sp>
        <p:nvSpPr>
          <p:cNvPr id="3" name="2 Marcador de contenido"/>
          <p:cNvSpPr>
            <a:spLocks noGrp="1"/>
          </p:cNvSpPr>
          <p:nvPr>
            <p:ph idx="1"/>
          </p:nvPr>
        </p:nvSpPr>
        <p:spPr/>
        <p:txBody>
          <a:bodyPr>
            <a:normAutofit fontScale="92500" lnSpcReduction="10000"/>
          </a:bodyPr>
          <a:lstStyle/>
          <a:p>
            <a:pPr marL="0" indent="0" algn="just">
              <a:buNone/>
            </a:pPr>
            <a:r>
              <a:rPr lang="es-CL" dirty="0"/>
              <a:t>Un paciente Diabético es en principio un paciente </a:t>
            </a:r>
            <a:r>
              <a:rPr lang="es-CL" dirty="0" smtClean="0"/>
              <a:t>vascular. </a:t>
            </a:r>
          </a:p>
          <a:p>
            <a:pPr marL="0" indent="0" algn="just">
              <a:buNone/>
            </a:pPr>
            <a:r>
              <a:rPr lang="es-CL" dirty="0" smtClean="0"/>
              <a:t>En </a:t>
            </a:r>
            <a:r>
              <a:rPr lang="es-CL" dirty="0"/>
              <a:t>esta paciente el síntoma principal es la </a:t>
            </a:r>
            <a:r>
              <a:rPr lang="es-CL" dirty="0" smtClean="0"/>
              <a:t>”sensación pre-sincopal" </a:t>
            </a:r>
            <a:r>
              <a:rPr lang="es-CL" dirty="0"/>
              <a:t>post esfuerzo a veces con sudoración. Estos síntomas pueden interpretarse como expresión de bajo débito, lo que en un paciente diabético es altamente sospechoso de isquemia coronaria, aún en ausencia de angina. Otras causas pueden ser: arritmias, estenosis aórtica, hipertensión pulmonar.</a:t>
            </a:r>
          </a:p>
        </p:txBody>
      </p:sp>
    </p:spTree>
    <p:extLst>
      <p:ext uri="{BB962C8B-B14F-4D97-AF65-F5344CB8AC3E}">
        <p14:creationId xmlns:p14="http://schemas.microsoft.com/office/powerpoint/2010/main" val="841314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L" dirty="0" smtClean="0"/>
              <a:t>¿Cuáles son los exámenes diagnósticos iniciales?</a:t>
            </a:r>
            <a:endParaRPr lang="es-CL" dirty="0"/>
          </a:p>
        </p:txBody>
      </p:sp>
      <p:sp>
        <p:nvSpPr>
          <p:cNvPr id="3" name="2 Marcador de contenido"/>
          <p:cNvSpPr>
            <a:spLocks noGrp="1"/>
          </p:cNvSpPr>
          <p:nvPr>
            <p:ph idx="1"/>
          </p:nvPr>
        </p:nvSpPr>
        <p:spPr/>
        <p:txBody>
          <a:bodyPr/>
          <a:lstStyle/>
          <a:p>
            <a:pPr marL="0" indent="0">
              <a:buNone/>
            </a:pPr>
            <a:r>
              <a:rPr lang="es-CL" dirty="0" smtClean="0"/>
              <a:t>En la consulta:</a:t>
            </a:r>
          </a:p>
          <a:p>
            <a:r>
              <a:rPr lang="es-CL" dirty="0" smtClean="0"/>
              <a:t>ECG para descartar un IAM  </a:t>
            </a:r>
            <a:r>
              <a:rPr lang="es-CL" dirty="0" smtClean="0">
                <a:hlinkClick r:id="rId2" action="ppaction://hlinksldjump"/>
              </a:rPr>
              <a:t>(ver)</a:t>
            </a:r>
            <a:endParaRPr lang="es-CL" dirty="0" smtClean="0"/>
          </a:p>
          <a:p>
            <a:r>
              <a:rPr lang="es-CL" dirty="0" smtClean="0"/>
              <a:t>Enzimas miocárdicas (</a:t>
            </a:r>
            <a:r>
              <a:rPr lang="es-CL" dirty="0" err="1" smtClean="0"/>
              <a:t>Troponina</a:t>
            </a:r>
            <a:r>
              <a:rPr lang="es-CL" dirty="0" smtClean="0"/>
              <a:t>): dado lo alejado del episodio sólo es útil si son (+).</a:t>
            </a:r>
            <a:endParaRPr lang="es-CL" dirty="0"/>
          </a:p>
        </p:txBody>
      </p:sp>
    </p:spTree>
    <p:extLst>
      <p:ext uri="{BB962C8B-B14F-4D97-AF65-F5344CB8AC3E}">
        <p14:creationId xmlns:p14="http://schemas.microsoft.com/office/powerpoint/2010/main" val="21544201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7877" y="869349"/>
            <a:ext cx="8728246" cy="5079932"/>
          </a:xfrm>
        </p:spPr>
      </p:pic>
      <p:sp>
        <p:nvSpPr>
          <p:cNvPr id="5" name="4 CuadroTexto"/>
          <p:cNvSpPr txBox="1"/>
          <p:nvPr/>
        </p:nvSpPr>
        <p:spPr>
          <a:xfrm>
            <a:off x="7452320" y="6237312"/>
            <a:ext cx="864096"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L" dirty="0" smtClean="0">
                <a:hlinkClick r:id="rId3" action="ppaction://hlinksldjump"/>
              </a:rPr>
              <a:t>Volver</a:t>
            </a:r>
            <a:endParaRPr lang="es-CL" dirty="0"/>
          </a:p>
        </p:txBody>
      </p:sp>
    </p:spTree>
    <p:extLst>
      <p:ext uri="{BB962C8B-B14F-4D97-AF65-F5344CB8AC3E}">
        <p14:creationId xmlns:p14="http://schemas.microsoft.com/office/powerpoint/2010/main" val="1233511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TotalTime>
  <Words>821</Words>
  <Application>Microsoft Office PowerPoint</Application>
  <PresentationFormat>Presentación en pantalla (4:3)</PresentationFormat>
  <Paragraphs>109</Paragraphs>
  <Slides>21</Slides>
  <Notes>0</Notes>
  <HiddenSlides>3</HiddenSlides>
  <MMClips>1</MMClips>
  <ScaleCrop>false</ScaleCrop>
  <HeadingPairs>
    <vt:vector size="4" baseType="variant">
      <vt:variant>
        <vt:lpstr>Tema</vt:lpstr>
      </vt:variant>
      <vt:variant>
        <vt:i4>1</vt:i4>
      </vt:variant>
      <vt:variant>
        <vt:lpstr>Títulos de diapositiva</vt:lpstr>
      </vt:variant>
      <vt:variant>
        <vt:i4>21</vt:i4>
      </vt:variant>
    </vt:vector>
  </HeadingPairs>
  <TitlesOfParts>
    <vt:vector size="22" baseType="lpstr">
      <vt:lpstr>Tema de Office</vt:lpstr>
      <vt:lpstr>Caso X-1</vt:lpstr>
      <vt:lpstr>Caso X1</vt:lpstr>
      <vt:lpstr>Presentación de PowerPoint</vt:lpstr>
      <vt:lpstr>Presentación de PowerPoint</vt:lpstr>
      <vt:lpstr>Examen físico</vt:lpstr>
      <vt:lpstr>Presentación de PowerPoint</vt:lpstr>
      <vt:lpstr>Cual es su diagnóstico presuntivo inicial?</vt:lpstr>
      <vt:lpstr>¿Cuáles son los exámenes diagnósticos iniciales?</vt:lpstr>
      <vt:lpstr>Presentación de PowerPoint</vt:lpstr>
      <vt:lpstr>¿Cuáles son las indicaciones terapéuticas iniciales?</vt:lpstr>
      <vt:lpstr>Considerando su hipótesis diagnóstica, ¿cual de los siguientes exámenes solicitaría?</vt:lpstr>
      <vt:lpstr>Presentación de PowerPoint</vt:lpstr>
      <vt:lpstr>Presentación de PowerPoint</vt:lpstr>
      <vt:lpstr>Test de Esfuerzo</vt:lpstr>
      <vt:lpstr>Presentación de PowerPoint</vt:lpstr>
      <vt:lpstr>Presentación de PowerPoint</vt:lpstr>
      <vt:lpstr>¿En este momento que le dice a la paciente? </vt:lpstr>
      <vt:lpstr>Evolución</vt:lpstr>
      <vt:lpstr>Coronariografía</vt:lpstr>
      <vt:lpstr>Presentación de PowerPoint</vt:lpstr>
      <vt:lpstr>Evolución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Caso X-1</dc:title>
  <dc:creator>Gladys Flores</dc:creator>
  <cp:lastModifiedBy>Gladys Flores</cp:lastModifiedBy>
  <cp:revision>12</cp:revision>
  <dcterms:created xsi:type="dcterms:W3CDTF">2016-05-10T18:11:13Z</dcterms:created>
  <dcterms:modified xsi:type="dcterms:W3CDTF">2017-07-12T18:43:18Z</dcterms:modified>
</cp:coreProperties>
</file>