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42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1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9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5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7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1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7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09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37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8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1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2B37-3956-424C-90C7-C5E7D1F2A3B3}" type="datetimeFigureOut">
              <a:rPr lang="es-CL" smtClean="0"/>
              <a:t>12-07-2017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F103-4519-47CF-B8F2-5CFDE6100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8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Caso X-2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9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" y="612811"/>
            <a:ext cx="8910100" cy="5624502"/>
          </a:xfrm>
        </p:spPr>
      </p:pic>
    </p:spTree>
    <p:extLst>
      <p:ext uri="{BB962C8B-B14F-4D97-AF65-F5344CB8AC3E}">
        <p14:creationId xmlns:p14="http://schemas.microsoft.com/office/powerpoint/2010/main" val="7424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CL" dirty="0" smtClean="0"/>
              <a:t>Otro examen muy importante, para objetivar el tamaño del corazón y la congestión pulmonar, es la </a:t>
            </a:r>
            <a:r>
              <a:rPr lang="es-CL" dirty="0" err="1" smtClean="0"/>
              <a:t>RxTx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8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3" y="155891"/>
            <a:ext cx="8200802" cy="6513470"/>
          </a:xfrm>
        </p:spPr>
      </p:pic>
    </p:spTree>
    <p:extLst>
      <p:ext uri="{BB962C8B-B14F-4D97-AF65-F5344CB8AC3E}">
        <p14:creationId xmlns:p14="http://schemas.microsoft.com/office/powerpoint/2010/main" val="3993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Basados en los elementos clínicos, y en los resultados del ECG y </a:t>
            </a:r>
            <a:r>
              <a:rPr lang="es-CL" dirty="0" err="1" smtClean="0"/>
              <a:t>RxTx</a:t>
            </a:r>
            <a:r>
              <a:rPr lang="es-CL" dirty="0" smtClean="0"/>
              <a:t>, podemos concluir que el paciente tiene una AC x FA y una insuficiencia cardiaca congestiva, sin elementos de gravedad mayor (</a:t>
            </a:r>
            <a:r>
              <a:rPr lang="es-CL" dirty="0" err="1" smtClean="0"/>
              <a:t>hipoperfusión</a:t>
            </a:r>
            <a:r>
              <a:rPr lang="es-CL" dirty="0" smtClean="0"/>
              <a:t>, cianosis, anasarca).</a:t>
            </a:r>
          </a:p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26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Con el resultado del ECG y la </a:t>
            </a:r>
            <a:r>
              <a:rPr lang="es-ES" sz="3600" dirty="0" err="1" smtClean="0"/>
              <a:t>Rx</a:t>
            </a:r>
            <a:r>
              <a:rPr lang="es-ES" sz="3600" dirty="0" smtClean="0"/>
              <a:t> </a:t>
            </a:r>
            <a:r>
              <a:rPr lang="es-ES" sz="3600" dirty="0" err="1" smtClean="0"/>
              <a:t>Tx</a:t>
            </a:r>
            <a:r>
              <a:rPr lang="es-ES" sz="3600" dirty="0" smtClean="0"/>
              <a:t>, </a:t>
            </a:r>
          </a:p>
          <a:p>
            <a:pPr marL="0" indent="0">
              <a:buNone/>
            </a:pPr>
            <a:r>
              <a:rPr lang="es-ES" sz="3600" dirty="0"/>
              <a:t>¿</a:t>
            </a:r>
            <a:r>
              <a:rPr lang="es-ES" sz="3600" dirty="0" smtClean="0"/>
              <a:t>cuales son sus objetivos terapéuticos?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6398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L</a:t>
            </a:r>
            <a:r>
              <a:rPr lang="es-CL" dirty="0" smtClean="0"/>
              <a:t>os objetivos terapéuticos iniciales son:</a:t>
            </a:r>
          </a:p>
          <a:p>
            <a:r>
              <a:rPr lang="es-CL" dirty="0" smtClean="0">
                <a:hlinkClick r:id="rId2" action="ppaction://hlinksldjump"/>
              </a:rPr>
              <a:t>Manejo de la arritmia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>
                <a:hlinkClick r:id="rId3" action="ppaction://hlinksldjump"/>
              </a:rPr>
              <a:t>Manejo de la IC congestiva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0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Manejo de la arritmia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El manejo de una FA de alta frecuencia debe apuntar a:</a:t>
            </a:r>
          </a:p>
          <a:p>
            <a:r>
              <a:rPr lang="es-CL" dirty="0" smtClean="0"/>
              <a:t>Prevenir embolias (TAC)</a:t>
            </a:r>
          </a:p>
          <a:p>
            <a:r>
              <a:rPr lang="es-CL" dirty="0" smtClean="0"/>
              <a:t>Control de FC o reversión a RS</a:t>
            </a:r>
            <a:endParaRPr lang="es-CL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897781" y="6228020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02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Manejo de la IC congestiva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El tratamiento de la IC en un paciente como este debe poner énfasis en:</a:t>
            </a:r>
          </a:p>
          <a:p>
            <a:r>
              <a:rPr lang="es-CL" dirty="0" smtClean="0"/>
              <a:t>Reposo y régimen sin sal</a:t>
            </a:r>
          </a:p>
          <a:p>
            <a:r>
              <a:rPr lang="es-CL" dirty="0" smtClean="0"/>
              <a:t>Diuréticos</a:t>
            </a:r>
          </a:p>
          <a:p>
            <a:r>
              <a:rPr lang="es-CL" dirty="0" smtClean="0"/>
              <a:t>Vasodilatadores</a:t>
            </a:r>
          </a:p>
          <a:p>
            <a:r>
              <a:rPr lang="es-CL" dirty="0" smtClean="0"/>
              <a:t>Control de la FC</a:t>
            </a:r>
            <a:endParaRPr lang="es-CL" dirty="0"/>
          </a:p>
        </p:txBody>
      </p:sp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7897781" y="6228020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77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En este momento debemos reflexionar si estos objetivos pueden alcanzarse con el paciente ambulatorio o debemos hospitalizarlo.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48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3600" dirty="0" smtClean="0"/>
              <a:t>Finalmente ¿cómo continuamos su estudio y tratamiento?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En un paciente con HTA y FA de 3 </a:t>
            </a:r>
            <a:r>
              <a:rPr lang="es-CL" dirty="0" smtClean="0"/>
              <a:t>semanas</a:t>
            </a:r>
            <a:r>
              <a:rPr lang="es-CL" dirty="0" smtClean="0"/>
              <a:t> </a:t>
            </a:r>
            <a:r>
              <a:rPr lang="es-CL" dirty="0" smtClean="0"/>
              <a:t>de evolución, que ha desencadenado una insuficiencia cardiaca, debemos </a:t>
            </a:r>
            <a:r>
              <a:rPr lang="es-CL" dirty="0" smtClean="0"/>
              <a:t>establecer </a:t>
            </a:r>
            <a:r>
              <a:rPr lang="es-CL" dirty="0" smtClean="0"/>
              <a:t>si hay crecimiento de la aurícula izquierda y la hipertrofia y función del VI.  Esta información nos servirá para establecer el pronóstico y decidir la terapéutica de la FA: cardioversión o control de la frecuencia.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35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 smtClean="0"/>
              <a:t>Sr. P.T.M. Paciente de 73 años, contador jubilado, hipertenso antiguo, irregularmente controlado con Amlodipino 5 mg al día, con cifras de PA entre 135/75 y 165/90 en controles informales</a:t>
            </a:r>
            <a:r>
              <a:rPr lang="es-CL" dirty="0" smtClean="0"/>
              <a:t>.</a:t>
            </a:r>
          </a:p>
          <a:p>
            <a:pPr marL="0" indent="0" algn="just">
              <a:buNone/>
            </a:pPr>
            <a:r>
              <a:rPr lang="es-CL" dirty="0" smtClean="0"/>
              <a:t>Mantiene una actividad física normal para su edad, sin disnea ni dolor al pecho.</a:t>
            </a: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Hace 3 años se realizó control con </a:t>
            </a:r>
            <a:r>
              <a:rPr lang="es-CL" dirty="0" err="1" smtClean="0"/>
              <a:t>Glic</a:t>
            </a:r>
            <a:r>
              <a:rPr lang="es-CL" dirty="0" smtClean="0"/>
              <a:t> (89 mg%) y Colesterol (208mg%).</a:t>
            </a:r>
          </a:p>
        </p:txBody>
      </p:sp>
    </p:spTree>
    <p:extLst>
      <p:ext uri="{BB962C8B-B14F-4D97-AF65-F5344CB8AC3E}">
        <p14:creationId xmlns:p14="http://schemas.microsoft.com/office/powerpoint/2010/main" val="2552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 smtClean="0"/>
              <a:t>Consulta el 8 de Enero de 2015 por presentar sensación de falta de aire y palpitaciones rápidas con esfuerzos.  </a:t>
            </a:r>
          </a:p>
          <a:p>
            <a:pPr marL="0" indent="0" algn="just">
              <a:buNone/>
            </a:pPr>
            <a:r>
              <a:rPr lang="es-CL" dirty="0" smtClean="0"/>
              <a:t>Las molestias se iniciaron hace  3 semanas: inicialmente los síntomas se presentaban al apurarse o subir escaleras del metro, pero desde unos 8 días han sido progresivos y aparecen al caminar 50 – 70 m y debe detenerse para ”tomar aire”.  Además en las últimas noches ha debido dormir </a:t>
            </a:r>
            <a:r>
              <a:rPr lang="es-CL" dirty="0" err="1" smtClean="0"/>
              <a:t>semi</a:t>
            </a:r>
            <a:r>
              <a:rPr lang="es-CL" dirty="0" smtClean="0"/>
              <a:t>-sentado.  No ha notado edema de extremidades.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6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¿Qué hallazgos del examen físico considera importantes para el diagnóstico diferencial en este paciente?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64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CL" sz="3200" dirty="0" smtClean="0"/>
              <a:t>Examen físico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/>
              <a:t>B</a:t>
            </a:r>
            <a:r>
              <a:rPr lang="es-CL" sz="2000" dirty="0" smtClean="0"/>
              <a:t>uenas condiciones generales, sin sobrepeso, consciente</a:t>
            </a:r>
            <a:r>
              <a:rPr lang="es-CL" sz="2000" dirty="0"/>
              <a:t>,</a:t>
            </a:r>
            <a:r>
              <a:rPr lang="es-CL" sz="2000" dirty="0" smtClean="0"/>
              <a:t> orientado y cooperador.  </a:t>
            </a:r>
          </a:p>
          <a:p>
            <a:pPr marL="0" indent="0">
              <a:buNone/>
            </a:pPr>
            <a:r>
              <a:rPr lang="es-CL" sz="2000" dirty="0" smtClean="0"/>
              <a:t>Sin disnea de reposo.  </a:t>
            </a:r>
          </a:p>
          <a:p>
            <a:pPr marL="0" indent="0">
              <a:buNone/>
            </a:pPr>
            <a:r>
              <a:rPr lang="es-CL" sz="2000" dirty="0" smtClean="0"/>
              <a:t>Piel bien </a:t>
            </a:r>
            <a:r>
              <a:rPr lang="es-CL" sz="2000" dirty="0" err="1" smtClean="0"/>
              <a:t>perfundida</a:t>
            </a:r>
            <a:r>
              <a:rPr lang="es-CL" sz="2000" dirty="0" smtClean="0"/>
              <a:t>, sin cianosis. </a:t>
            </a:r>
          </a:p>
          <a:p>
            <a:pPr marL="0" indent="0">
              <a:buNone/>
            </a:pPr>
            <a:r>
              <a:rPr lang="es-CL" sz="2000" dirty="0" smtClean="0"/>
              <a:t>PA 145/95 mm Hg</a:t>
            </a:r>
          </a:p>
          <a:p>
            <a:pPr marL="0" indent="0">
              <a:buNone/>
            </a:pPr>
            <a:r>
              <a:rPr lang="es-CL" sz="2000" dirty="0" smtClean="0"/>
              <a:t>FC 135 x’ irregular</a:t>
            </a:r>
          </a:p>
          <a:p>
            <a:pPr marL="0" indent="0">
              <a:buNone/>
            </a:pPr>
            <a:r>
              <a:rPr lang="es-CL" sz="2000" dirty="0" smtClean="0"/>
              <a:t>Yugulares (+)</a:t>
            </a:r>
          </a:p>
          <a:p>
            <a:pPr marL="0" indent="0">
              <a:buNone/>
            </a:pPr>
            <a:r>
              <a:rPr lang="es-CL" sz="2000" dirty="0" smtClean="0"/>
              <a:t>Carótidas sin soplos</a:t>
            </a:r>
          </a:p>
          <a:p>
            <a:pPr marL="0" indent="0">
              <a:buNone/>
            </a:pPr>
            <a:r>
              <a:rPr lang="es-CL" sz="2000" dirty="0" smtClean="0"/>
              <a:t>Pulmones: ruidos finos bibasales (++); no hay roncus ni sibilancias.</a:t>
            </a:r>
          </a:p>
          <a:p>
            <a:pPr marL="0" indent="0">
              <a:buNone/>
            </a:pPr>
            <a:r>
              <a:rPr lang="es-CL" sz="2000" dirty="0" smtClean="0"/>
              <a:t>Corazón: Apex en 4° espacio intercostal izquierdo, </a:t>
            </a:r>
            <a:r>
              <a:rPr lang="es-CL" sz="2000" dirty="0"/>
              <a:t>s</a:t>
            </a:r>
            <a:r>
              <a:rPr lang="es-CL" sz="2000" dirty="0" smtClean="0"/>
              <a:t>oplo sistólico corto, endoapex,  II/VI, no irradiado. No se distingue 3° o 4° ruido.</a:t>
            </a:r>
          </a:p>
          <a:p>
            <a:pPr marL="0" indent="0">
              <a:buNone/>
            </a:pPr>
            <a:r>
              <a:rPr lang="es-CL" sz="2000" dirty="0" smtClean="0"/>
              <a:t>Abdomen: blando, indoloro. Higado 2 cm bajo reborde costal</a:t>
            </a:r>
          </a:p>
          <a:p>
            <a:pPr marL="0" indent="0">
              <a:buNone/>
            </a:pPr>
            <a:r>
              <a:rPr lang="es-CL" sz="2000" dirty="0" err="1" smtClean="0"/>
              <a:t>Extrem</a:t>
            </a:r>
            <a:r>
              <a:rPr lang="es-CL" sz="2000" dirty="0" smtClean="0"/>
              <a:t>: edema </a:t>
            </a:r>
            <a:r>
              <a:rPr lang="es-CL" sz="2000" dirty="0" err="1" smtClean="0"/>
              <a:t>pretibial</a:t>
            </a:r>
            <a:r>
              <a:rPr lang="es-CL" sz="2000" dirty="0" smtClean="0"/>
              <a:t> escaso.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8188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¿Cuáles son sus diagnósticos iniciales?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L" dirty="0" smtClean="0"/>
              <a:t>El síntoma disnea, en presencia de “arritmia” y elementos congestivos pulmonares (</a:t>
            </a:r>
            <a:r>
              <a:rPr lang="es-CL" dirty="0" err="1" smtClean="0"/>
              <a:t>crépitos</a:t>
            </a:r>
            <a:r>
              <a:rPr lang="es-CL" dirty="0" smtClean="0"/>
              <a:t>) y viscerales (Yugulares (+) Hígado ligeramente crecido y edema) nos hacen plantear el diagnóstico de I.C.C.</a:t>
            </a:r>
          </a:p>
          <a:p>
            <a:pPr marL="0" indent="0" algn="just">
              <a:buNone/>
            </a:pPr>
            <a:r>
              <a:rPr lang="es-CL" dirty="0" smtClean="0"/>
              <a:t>Los antecedentes de DM e HTA plantean como etiología una cardiopatía coronaria o </a:t>
            </a:r>
            <a:r>
              <a:rPr lang="es-CL" dirty="0" smtClean="0"/>
              <a:t>hipertensiva.</a:t>
            </a: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¿Cuál podría ser el factor desencadenante de esta IC de corta evolución? </a:t>
            </a:r>
            <a:r>
              <a:rPr lang="es-CL" dirty="0" smtClean="0">
                <a:hlinkClick r:id="rId2" action="ppaction://hlinksldjump"/>
              </a:rPr>
              <a:t>(ver)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09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dirty="0"/>
              <a:t>L</a:t>
            </a:r>
            <a:r>
              <a:rPr lang="es-CL" dirty="0" smtClean="0"/>
              <a:t>as causas habituales de descompensación de un paciente con cardiopatía estable son:</a:t>
            </a:r>
          </a:p>
          <a:p>
            <a:r>
              <a:rPr lang="es-CL" dirty="0" smtClean="0"/>
              <a:t>Abandono de tratamiento (ingesta de sal)</a:t>
            </a:r>
          </a:p>
          <a:p>
            <a:r>
              <a:rPr lang="es-CL" dirty="0" smtClean="0"/>
              <a:t>Infecciones intercurrentes, especialmente broncopulmonares.</a:t>
            </a:r>
          </a:p>
          <a:p>
            <a:r>
              <a:rPr lang="es-CL" dirty="0" smtClean="0"/>
              <a:t>Arritmias</a:t>
            </a:r>
          </a:p>
          <a:p>
            <a:r>
              <a:rPr lang="es-CL" dirty="0" smtClean="0"/>
              <a:t>Daño miocárdico isquémico</a:t>
            </a:r>
          </a:p>
          <a:p>
            <a:pPr marL="0" indent="0" algn="just">
              <a:buNone/>
            </a:pPr>
            <a:r>
              <a:rPr lang="es-CL" dirty="0" smtClean="0"/>
              <a:t>En este paciente no ha evidencias de infecciones, ni dolor torácico y al examen físico existe una taquiarritmia, la que probablemente es el factor desencadenante.</a:t>
            </a:r>
            <a:endParaRPr lang="es-CL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7308304" y="6237312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1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¿Cuál sería su plan de manejo (exámenes diagnósticos y medidas terapéuticas iniciales)?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63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Exámenes diagnósticos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Considerando los antecedentes, síntomas y hallazgos, en primer lugar debemos realizar un ECG que nos permita evaluar la arritmia y confirmar la existencia de una necrosis miocárdica.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34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697</Words>
  <Application>Microsoft Office PowerPoint</Application>
  <PresentationFormat>Presentación en pantalla (4:3)</PresentationFormat>
  <Paragraphs>57</Paragraphs>
  <Slides>19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Caso X-2</vt:lpstr>
      <vt:lpstr>Presentación de PowerPoint</vt:lpstr>
      <vt:lpstr>Presentación de PowerPoint</vt:lpstr>
      <vt:lpstr>Presentación de PowerPoint</vt:lpstr>
      <vt:lpstr>Examen físico</vt:lpstr>
      <vt:lpstr>¿Cuáles son sus diagnósticos iniciales?</vt:lpstr>
      <vt:lpstr>Presentación de PowerPoint</vt:lpstr>
      <vt:lpstr>Presentación de PowerPoint</vt:lpstr>
      <vt:lpstr>Exámenes diagnósticos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Manejo de la arritmia</vt:lpstr>
      <vt:lpstr>Manejo de la IC congestiva</vt:lpstr>
      <vt:lpstr>Presentación de PowerPoint</vt:lpstr>
      <vt:lpstr>Finalmente ¿cómo continuamos su estudio y tratamiento?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X-3</dc:title>
  <dc:creator>Gladys Flores</dc:creator>
  <cp:lastModifiedBy>Gladys Flores</cp:lastModifiedBy>
  <cp:revision>14</cp:revision>
  <dcterms:created xsi:type="dcterms:W3CDTF">2016-05-13T13:12:27Z</dcterms:created>
  <dcterms:modified xsi:type="dcterms:W3CDTF">2017-07-12T18:48:48Z</dcterms:modified>
</cp:coreProperties>
</file>